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6.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2" r:id="rId2"/>
  </p:sldMasterIdLst>
  <p:notesMasterIdLst>
    <p:notesMasterId r:id="rId58"/>
  </p:notesMasterIdLst>
  <p:handoutMasterIdLst>
    <p:handoutMasterId r:id="rId59"/>
  </p:handoutMasterIdLst>
  <p:sldIdLst>
    <p:sldId id="264" r:id="rId3"/>
    <p:sldId id="411" r:id="rId4"/>
    <p:sldId id="412" r:id="rId5"/>
    <p:sldId id="434" r:id="rId6"/>
    <p:sldId id="402" r:id="rId7"/>
    <p:sldId id="404" r:id="rId8"/>
    <p:sldId id="424" r:id="rId9"/>
    <p:sldId id="403" r:id="rId10"/>
    <p:sldId id="451" r:id="rId11"/>
    <p:sldId id="452" r:id="rId12"/>
    <p:sldId id="425" r:id="rId13"/>
    <p:sldId id="405" r:id="rId14"/>
    <p:sldId id="423" r:id="rId15"/>
    <p:sldId id="426" r:id="rId16"/>
    <p:sldId id="435" r:id="rId17"/>
    <p:sldId id="455" r:id="rId18"/>
    <p:sldId id="406" r:id="rId19"/>
    <p:sldId id="438" r:id="rId20"/>
    <p:sldId id="422" r:id="rId21"/>
    <p:sldId id="439" r:id="rId22"/>
    <p:sldId id="437" r:id="rId23"/>
    <p:sldId id="440" r:id="rId24"/>
    <p:sldId id="429" r:id="rId25"/>
    <p:sldId id="430" r:id="rId26"/>
    <p:sldId id="431" r:id="rId27"/>
    <p:sldId id="432" r:id="rId28"/>
    <p:sldId id="408" r:id="rId29"/>
    <p:sldId id="413" r:id="rId30"/>
    <p:sldId id="414" r:id="rId31"/>
    <p:sldId id="415" r:id="rId32"/>
    <p:sldId id="416" r:id="rId33"/>
    <p:sldId id="418" r:id="rId34"/>
    <p:sldId id="420"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441" r:id="rId48"/>
    <p:sldId id="442" r:id="rId49"/>
    <p:sldId id="443" r:id="rId50"/>
    <p:sldId id="444" r:id="rId51"/>
    <p:sldId id="445" r:id="rId52"/>
    <p:sldId id="448" r:id="rId53"/>
    <p:sldId id="449" r:id="rId54"/>
    <p:sldId id="450" r:id="rId55"/>
    <p:sldId id="453" r:id="rId56"/>
    <p:sldId id="454" r:id="rId5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sherj"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FFFF"/>
    <a:srgbClr val="8CB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99819" autoAdjust="0"/>
  </p:normalViewPr>
  <p:slideViewPr>
    <p:cSldViewPr snapToGrid="0">
      <p:cViewPr>
        <p:scale>
          <a:sx n="100" d="100"/>
          <a:sy n="100" d="100"/>
        </p:scale>
        <p:origin x="-656" y="6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884" y="3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BookPro%20JPM:Users:jan_muli:Dropbox:2012%20congressen%202012:02%20Barcelona%20networks%20in%20anesthesia:APVR%20high%20PV0%20low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26100174978128"/>
          <c:y val="0.0740740740740741"/>
          <c:w val="0.864369203849519"/>
          <c:h val="0.800849008457276"/>
        </c:manualLayout>
      </c:layout>
      <c:scatterChart>
        <c:scatterStyle val="smoothMarker"/>
        <c:varyColors val="0"/>
        <c:ser>
          <c:idx val="0"/>
          <c:order val="0"/>
          <c:tx>
            <c:strRef>
              <c:f>Sheet1!$B$8</c:f>
              <c:strCache>
                <c:ptCount val="1"/>
                <c:pt idx="0">
                  <c:v>APVR high PV0</c:v>
                </c:pt>
              </c:strCache>
            </c:strRef>
          </c:tx>
          <c:xVal>
            <c:numRef>
              <c:f>Sheet1!$A$9:$A$13</c:f>
              <c:numCache>
                <c:formatCode>General</c:formatCode>
                <c:ptCount val="5"/>
                <c:pt idx="0">
                  <c:v>0.0</c:v>
                </c:pt>
                <c:pt idx="1">
                  <c:v>1.0</c:v>
                </c:pt>
                <c:pt idx="2">
                  <c:v>2.0</c:v>
                </c:pt>
                <c:pt idx="3">
                  <c:v>3.0</c:v>
                </c:pt>
                <c:pt idx="4">
                  <c:v>4.0</c:v>
                </c:pt>
              </c:numCache>
            </c:numRef>
          </c:xVal>
          <c:yVal>
            <c:numRef>
              <c:f>Sheet1!$B$9:$B$13</c:f>
              <c:numCache>
                <c:formatCode>General</c:formatCode>
                <c:ptCount val="5"/>
                <c:pt idx="0">
                  <c:v>10.0</c:v>
                </c:pt>
                <c:pt idx="1">
                  <c:v>12.0</c:v>
                </c:pt>
                <c:pt idx="2">
                  <c:v>14.0</c:v>
                </c:pt>
                <c:pt idx="3">
                  <c:v>16.0</c:v>
                </c:pt>
                <c:pt idx="4">
                  <c:v>18.0</c:v>
                </c:pt>
              </c:numCache>
            </c:numRef>
          </c:yVal>
          <c:smooth val="1"/>
        </c:ser>
        <c:ser>
          <c:idx val="1"/>
          <c:order val="1"/>
          <c:tx>
            <c:strRef>
              <c:f>Sheet1!$C$8</c:f>
              <c:strCache>
                <c:ptCount val="1"/>
                <c:pt idx="0">
                  <c:v>NMB</c:v>
                </c:pt>
              </c:strCache>
            </c:strRef>
          </c:tx>
          <c:xVal>
            <c:numRef>
              <c:f>Sheet1!$A$9:$A$13</c:f>
              <c:numCache>
                <c:formatCode>General</c:formatCode>
                <c:ptCount val="5"/>
                <c:pt idx="0">
                  <c:v>0.0</c:v>
                </c:pt>
                <c:pt idx="1">
                  <c:v>1.0</c:v>
                </c:pt>
                <c:pt idx="2">
                  <c:v>2.0</c:v>
                </c:pt>
                <c:pt idx="3">
                  <c:v>3.0</c:v>
                </c:pt>
                <c:pt idx="4">
                  <c:v>4.0</c:v>
                </c:pt>
              </c:numCache>
            </c:numRef>
          </c:xVal>
          <c:yVal>
            <c:numRef>
              <c:f>Sheet1!$C$9:$C$13</c:f>
              <c:numCache>
                <c:formatCode>General</c:formatCode>
                <c:ptCount val="5"/>
                <c:pt idx="0">
                  <c:v>7.0</c:v>
                </c:pt>
                <c:pt idx="1">
                  <c:v>9.0</c:v>
                </c:pt>
                <c:pt idx="2">
                  <c:v>11.0</c:v>
                </c:pt>
                <c:pt idx="3">
                  <c:v>13.0</c:v>
                </c:pt>
                <c:pt idx="4">
                  <c:v>15.0</c:v>
                </c:pt>
              </c:numCache>
            </c:numRef>
          </c:yVal>
          <c:smooth val="1"/>
        </c:ser>
        <c:dLbls>
          <c:showLegendKey val="0"/>
          <c:showVal val="0"/>
          <c:showCatName val="0"/>
          <c:showSerName val="0"/>
          <c:showPercent val="0"/>
          <c:showBubbleSize val="0"/>
        </c:dLbls>
        <c:axId val="2129455032"/>
        <c:axId val="2129457208"/>
      </c:scatterChart>
      <c:valAx>
        <c:axId val="2129455032"/>
        <c:scaling>
          <c:orientation val="minMax"/>
        </c:scaling>
        <c:delete val="0"/>
        <c:axPos val="b"/>
        <c:numFmt formatCode="General" sourceLinked="1"/>
        <c:majorTickMark val="out"/>
        <c:minorTickMark val="none"/>
        <c:tickLblPos val="nextTo"/>
        <c:crossAx val="2129457208"/>
        <c:crosses val="autoZero"/>
        <c:crossBetween val="midCat"/>
      </c:valAx>
      <c:valAx>
        <c:axId val="2129457208"/>
        <c:scaling>
          <c:orientation val="minMax"/>
        </c:scaling>
        <c:delete val="0"/>
        <c:axPos val="l"/>
        <c:majorGridlines/>
        <c:numFmt formatCode="General" sourceLinked="1"/>
        <c:majorTickMark val="out"/>
        <c:minorTickMark val="none"/>
        <c:tickLblPos val="nextTo"/>
        <c:crossAx val="2129455032"/>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2"/>
          <c:order val="2"/>
          <c:tx>
            <c:strRef>
              <c:f>Sheet1!$E$8</c:f>
              <c:strCache>
                <c:ptCount val="1"/>
                <c:pt idx="0">
                  <c:v>APVR low C</c:v>
                </c:pt>
              </c:strCache>
            </c:strRef>
          </c:tx>
          <c:xVal>
            <c:numRef>
              <c:f>Sheet1!$D$9:$D$13</c:f>
              <c:numCache>
                <c:formatCode>General</c:formatCode>
                <c:ptCount val="5"/>
                <c:pt idx="0">
                  <c:v>0.0</c:v>
                </c:pt>
                <c:pt idx="1">
                  <c:v>1.0</c:v>
                </c:pt>
                <c:pt idx="2">
                  <c:v>2.0</c:v>
                </c:pt>
                <c:pt idx="3">
                  <c:v>3.0</c:v>
                </c:pt>
                <c:pt idx="4">
                  <c:v>4.0</c:v>
                </c:pt>
              </c:numCache>
            </c:numRef>
          </c:xVal>
          <c:yVal>
            <c:numRef>
              <c:f>Sheet1!$E$9:$E$13</c:f>
              <c:numCache>
                <c:formatCode>General</c:formatCode>
                <c:ptCount val="5"/>
                <c:pt idx="0">
                  <c:v>4.0</c:v>
                </c:pt>
                <c:pt idx="1">
                  <c:v>8.0</c:v>
                </c:pt>
                <c:pt idx="2">
                  <c:v>12.0</c:v>
                </c:pt>
                <c:pt idx="3">
                  <c:v>16.0</c:v>
                </c:pt>
                <c:pt idx="4">
                  <c:v>20.0</c:v>
                </c:pt>
              </c:numCache>
            </c:numRef>
          </c:yVal>
          <c:smooth val="1"/>
        </c:ser>
        <c:ser>
          <c:idx val="3"/>
          <c:order val="3"/>
          <c:tx>
            <c:strRef>
              <c:f>Sheet1!$F$8</c:f>
              <c:strCache>
                <c:ptCount val="1"/>
                <c:pt idx="0">
                  <c:v>NMB</c:v>
                </c:pt>
              </c:strCache>
            </c:strRef>
          </c:tx>
          <c:xVal>
            <c:numRef>
              <c:f>Sheet1!$D$9:$D$13</c:f>
              <c:numCache>
                <c:formatCode>General</c:formatCode>
                <c:ptCount val="5"/>
                <c:pt idx="0">
                  <c:v>0.0</c:v>
                </c:pt>
                <c:pt idx="1">
                  <c:v>1.0</c:v>
                </c:pt>
                <c:pt idx="2">
                  <c:v>2.0</c:v>
                </c:pt>
                <c:pt idx="3">
                  <c:v>3.0</c:v>
                </c:pt>
                <c:pt idx="4">
                  <c:v>4.0</c:v>
                </c:pt>
              </c:numCache>
            </c:numRef>
          </c:xVal>
          <c:yVal>
            <c:numRef>
              <c:f>Sheet1!$F$9:$F$13</c:f>
              <c:numCache>
                <c:formatCode>General</c:formatCode>
                <c:ptCount val="5"/>
                <c:pt idx="0">
                  <c:v>1.0</c:v>
                </c:pt>
                <c:pt idx="1">
                  <c:v>5.0</c:v>
                </c:pt>
                <c:pt idx="2">
                  <c:v>9.0</c:v>
                </c:pt>
                <c:pt idx="3">
                  <c:v>13.0</c:v>
                </c:pt>
                <c:pt idx="4">
                  <c:v>17.0</c:v>
                </c:pt>
              </c:numCache>
            </c:numRef>
          </c:yVal>
          <c:smooth val="1"/>
        </c:ser>
        <c:ser>
          <c:idx val="0"/>
          <c:order val="0"/>
          <c:tx>
            <c:strRef>
              <c:f>Sheet1!$E$8</c:f>
              <c:strCache>
                <c:ptCount val="1"/>
                <c:pt idx="0">
                  <c:v>APVR low C</c:v>
                </c:pt>
              </c:strCache>
            </c:strRef>
          </c:tx>
          <c:xVal>
            <c:numRef>
              <c:f>Sheet1!$D$9:$D$13</c:f>
              <c:numCache>
                <c:formatCode>General</c:formatCode>
                <c:ptCount val="5"/>
                <c:pt idx="0">
                  <c:v>0.0</c:v>
                </c:pt>
                <c:pt idx="1">
                  <c:v>1.0</c:v>
                </c:pt>
                <c:pt idx="2">
                  <c:v>2.0</c:v>
                </c:pt>
                <c:pt idx="3">
                  <c:v>3.0</c:v>
                </c:pt>
                <c:pt idx="4">
                  <c:v>4.0</c:v>
                </c:pt>
              </c:numCache>
            </c:numRef>
          </c:xVal>
          <c:yVal>
            <c:numRef>
              <c:f>Sheet1!$E$9:$E$13</c:f>
              <c:numCache>
                <c:formatCode>General</c:formatCode>
                <c:ptCount val="5"/>
                <c:pt idx="0">
                  <c:v>4.0</c:v>
                </c:pt>
                <c:pt idx="1">
                  <c:v>8.0</c:v>
                </c:pt>
                <c:pt idx="2">
                  <c:v>12.0</c:v>
                </c:pt>
                <c:pt idx="3">
                  <c:v>16.0</c:v>
                </c:pt>
                <c:pt idx="4">
                  <c:v>20.0</c:v>
                </c:pt>
              </c:numCache>
            </c:numRef>
          </c:yVal>
          <c:smooth val="1"/>
        </c:ser>
        <c:ser>
          <c:idx val="1"/>
          <c:order val="1"/>
          <c:tx>
            <c:strRef>
              <c:f>Sheet1!$F$8</c:f>
              <c:strCache>
                <c:ptCount val="1"/>
                <c:pt idx="0">
                  <c:v>NMB</c:v>
                </c:pt>
              </c:strCache>
            </c:strRef>
          </c:tx>
          <c:xVal>
            <c:numRef>
              <c:f>Sheet1!$D$9:$D$13</c:f>
              <c:numCache>
                <c:formatCode>General</c:formatCode>
                <c:ptCount val="5"/>
                <c:pt idx="0">
                  <c:v>0.0</c:v>
                </c:pt>
                <c:pt idx="1">
                  <c:v>1.0</c:v>
                </c:pt>
                <c:pt idx="2">
                  <c:v>2.0</c:v>
                </c:pt>
                <c:pt idx="3">
                  <c:v>3.0</c:v>
                </c:pt>
                <c:pt idx="4">
                  <c:v>4.0</c:v>
                </c:pt>
              </c:numCache>
            </c:numRef>
          </c:xVal>
          <c:yVal>
            <c:numRef>
              <c:f>Sheet1!$F$9:$F$13</c:f>
              <c:numCache>
                <c:formatCode>General</c:formatCode>
                <c:ptCount val="5"/>
                <c:pt idx="0">
                  <c:v>1.0</c:v>
                </c:pt>
                <c:pt idx="1">
                  <c:v>5.0</c:v>
                </c:pt>
                <c:pt idx="2">
                  <c:v>9.0</c:v>
                </c:pt>
                <c:pt idx="3">
                  <c:v>13.0</c:v>
                </c:pt>
                <c:pt idx="4">
                  <c:v>17.0</c:v>
                </c:pt>
              </c:numCache>
            </c:numRef>
          </c:yVal>
          <c:smooth val="1"/>
        </c:ser>
        <c:dLbls>
          <c:showLegendKey val="0"/>
          <c:showVal val="0"/>
          <c:showCatName val="0"/>
          <c:showSerName val="0"/>
          <c:showPercent val="0"/>
          <c:showBubbleSize val="0"/>
        </c:dLbls>
        <c:axId val="-2103704648"/>
        <c:axId val="-2104351960"/>
      </c:scatterChart>
      <c:valAx>
        <c:axId val="-2103704648"/>
        <c:scaling>
          <c:orientation val="minMax"/>
        </c:scaling>
        <c:delete val="0"/>
        <c:axPos val="b"/>
        <c:numFmt formatCode="General" sourceLinked="1"/>
        <c:majorTickMark val="out"/>
        <c:minorTickMark val="none"/>
        <c:tickLblPos val="nextTo"/>
        <c:crossAx val="-2104351960"/>
        <c:crosses val="autoZero"/>
        <c:crossBetween val="midCat"/>
      </c:valAx>
      <c:valAx>
        <c:axId val="-2104351960"/>
        <c:scaling>
          <c:orientation val="minMax"/>
          <c:max val="20.0"/>
        </c:scaling>
        <c:delete val="0"/>
        <c:axPos val="l"/>
        <c:majorGridlines/>
        <c:numFmt formatCode="General" sourceLinked="1"/>
        <c:majorTickMark val="out"/>
        <c:minorTickMark val="none"/>
        <c:tickLblPos val="nextTo"/>
        <c:crossAx val="-2103704648"/>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 Id="rId2"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3C59572-6E1D-45DB-88A1-B2FA7789D628}" type="datetimeFigureOut">
              <a:rPr lang="en-US" smtClean="0"/>
              <a:pPr/>
              <a:t>13/04/12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34D5A27-CAF1-4E06-9302-F9ECDDA5FF56}" type="slidenum">
              <a:rPr lang="en-US" smtClean="0"/>
              <a:pPr/>
              <a:t>‹nr.›</a:t>
            </a:fld>
            <a:endParaRPr lang="en-US" dirty="0"/>
          </a:p>
        </p:txBody>
      </p:sp>
    </p:spTree>
    <p:extLst>
      <p:ext uri="{BB962C8B-B14F-4D97-AF65-F5344CB8AC3E}">
        <p14:creationId xmlns:p14="http://schemas.microsoft.com/office/powerpoint/2010/main" val="691146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cs typeface="+mn-cs"/>
              </a:defRPr>
            </a:lvl1pPr>
          </a:lstStyle>
          <a:p>
            <a:pPr>
              <a:defRPr/>
            </a:pPr>
            <a:fld id="{98BDF749-7D05-4366-AF1D-53E3E05E14CC}" type="datetimeFigureOut">
              <a:rPr lang="en-US"/>
              <a:pPr>
                <a:defRPr/>
              </a:pPr>
              <a:t>13/04/12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smtClean="0">
                <a:latin typeface="+mn-lt"/>
                <a:cs typeface="+mn-cs"/>
              </a:defRPr>
            </a:lvl1pPr>
          </a:lstStyle>
          <a:p>
            <a:pPr>
              <a:defRPr/>
            </a:pPr>
            <a:fld id="{345ED3D3-BA79-4977-A5DB-7701A3CAA28A}" type="slidenum">
              <a:rPr lang="en-US"/>
              <a:pPr>
                <a:defRPr/>
              </a:pPr>
              <a:t>‹nr.›</a:t>
            </a:fld>
            <a:endParaRPr lang="en-US" dirty="0"/>
          </a:p>
        </p:txBody>
      </p:sp>
    </p:spTree>
    <p:extLst>
      <p:ext uri="{BB962C8B-B14F-4D97-AF65-F5344CB8AC3E}">
        <p14:creationId xmlns:p14="http://schemas.microsoft.com/office/powerpoint/2010/main" val="155351803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BBB56D-7E5F-4150-B371-FA4AEA1E0025}" type="slidenum">
              <a:rPr lang="en-US">
                <a:solidFill>
                  <a:srgbClr val="000000"/>
                </a:solidFill>
                <a:cs typeface="Arial" charset="0"/>
              </a:rPr>
              <a:pPr fontAlgn="base">
                <a:spcBef>
                  <a:spcPct val="0"/>
                </a:spcBef>
                <a:spcAft>
                  <a:spcPct val="0"/>
                </a:spcAft>
              </a:pPr>
              <a:t>1</a:t>
            </a:fld>
            <a:endParaRPr lang="en-US" dirty="0">
              <a:solidFill>
                <a:srgbClr val="000000"/>
              </a:solidFill>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37</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41</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42</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43</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44</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9D20A0-4171-4B74-B604-0AE2BCCD2FA7}" type="slidenum">
              <a:rPr lang="en-US" smtClean="0">
                <a:solidFill>
                  <a:prstClr val="black"/>
                </a:solidFill>
              </a:rPr>
              <a:pPr/>
              <a:t>45</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2 Marcador de notas"/>
          <p:cNvSpPr>
            <a:spLocks noGrp="1"/>
          </p:cNvSpPr>
          <p:nvPr>
            <p:ph type="body" idx="1"/>
          </p:nvPr>
        </p:nvSpPr>
        <p:spPr/>
        <p:txBody>
          <a:bodyPr rtlCol="0">
            <a:normAutofit lnSpcReduction="10000"/>
          </a:bodyPr>
          <a:lstStyle/>
          <a:p>
            <a:pPr eaLnBrk="1" hangingPunct="1">
              <a:defRPr/>
            </a:pPr>
            <a:endParaRPr lang="en-US" dirty="0" smtClean="0">
              <a:ea typeface="+mn-ea"/>
              <a:cs typeface="+mn-cs"/>
            </a:endParaRPr>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23DAC2F6-17F4-4A45-8751-7872504DC83A}" type="slidenum">
              <a:rPr lang="es-ES" sz="1300">
                <a:latin typeface="Calibri" charset="0"/>
              </a:rPr>
              <a:pPr eaLnBrk="1" hangingPunct="1"/>
              <a:t>2</a:t>
            </a:fld>
            <a:endParaRPr lang="es-ES" sz="13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2 Marcador de notas"/>
          <p:cNvSpPr>
            <a:spLocks noGrp="1"/>
          </p:cNvSpPr>
          <p:nvPr>
            <p:ph type="body" idx="1"/>
          </p:nvPr>
        </p:nvSpPr>
        <p:spPr/>
        <p:txBody>
          <a:bodyPr rtlCol="0">
            <a:normAutofit lnSpcReduction="10000"/>
          </a:bodyPr>
          <a:lstStyle/>
          <a:p>
            <a:pPr eaLnBrk="1" hangingPunct="1">
              <a:defRPr/>
            </a:pPr>
            <a:endParaRPr lang="en-US" dirty="0" smtClean="0">
              <a:ea typeface="+mn-ea"/>
              <a:cs typeface="+mn-cs"/>
            </a:endParaRPr>
          </a:p>
        </p:txBody>
      </p:sp>
      <p:sp>
        <p:nvSpPr>
          <p:cNvPr id="19459"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0574497-095D-2940-A8D6-F1BC3424AA35}" type="slidenum">
              <a:rPr lang="es-ES" sz="1300">
                <a:latin typeface="Calibri" charset="0"/>
              </a:rPr>
              <a:pPr eaLnBrk="1" hangingPunct="1"/>
              <a:t>3</a:t>
            </a:fld>
            <a:endParaRPr lang="es-ES" sz="13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EBABE-9A10-D946-B791-7D0A2399FFEB}" type="slidenum">
              <a:rPr lang="nl-NL"/>
              <a:pPr/>
              <a:t>10</a:t>
            </a:fld>
            <a:endParaRPr lang="nl-NL"/>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atin typeface="Calibri" charset="0"/>
              </a:rPr>
              <a:t>Leerlo simplemente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atin typeface="Calibri" charset="0"/>
              </a:rPr>
              <a:t>The procedure was done under a TCI of profol and remifentanil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atin typeface="Calibri" charset="0"/>
              </a:rPr>
              <a:t>After 0.6 mg/k of rocuronium the patient was intubated and we achieved a deep block</a:t>
            </a:r>
          </a:p>
          <a:p>
            <a:r>
              <a:rPr lang="es-ES">
                <a:latin typeface="Calibri" charset="0"/>
              </a:rPr>
              <a:t>At this point having the patiente 8-10 PTCs (señalar y poner foto de aguja de verres), we made the measure of the APVR and we calculate the PV0 and the Elastance</a:t>
            </a:r>
          </a:p>
          <a:p>
            <a:r>
              <a:rPr lang="es-ES">
                <a:latin typeface="Calibri" charset="0"/>
              </a:rPr>
              <a:t>We noticed that a deep block was not  necessary so we keep the patient on a shadow block just with 1-2 TOF response at AP with a continium infusion of rocuronium beteween 5-7 ug/kg/min</a:t>
            </a:r>
          </a:p>
          <a:p>
            <a:r>
              <a:rPr lang="es-ES">
                <a:latin typeface="Calibri" charset="0"/>
              </a:rPr>
              <a:t>During the gastric bypass procedure, the patient was on a antitrebdelenburg position, the IAP was 11-12 mmHg and the surgeon had  good surgical conditions and enough workspace</a:t>
            </a:r>
          </a:p>
          <a:p>
            <a:r>
              <a:rPr lang="es-ES">
                <a:latin typeface="Calibri" charset="0"/>
              </a:rPr>
              <a:t>During the anexectomy procedure, the patient was changed to a trendelenburg position and the IAP rose to 13-14 mmHg, having the surgeon good surgycal conditions and enough workspace</a:t>
            </a:r>
          </a:p>
          <a:p>
            <a:endParaRPr lang="es-ES">
              <a:latin typeface="Calibri" charset="0"/>
            </a:endParaRPr>
          </a:p>
          <a:p>
            <a:r>
              <a:rPr lang="es-ES" b="1">
                <a:latin typeface="Calibri" charset="0"/>
              </a:rPr>
              <a:t>You have to take into account for the patient had had in importan weight loss (which improve de elastence) and the gastric procedure was done in a antitrendelenburg position (which lower the PV0)</a:t>
            </a:r>
          </a:p>
        </p:txBody>
      </p:sp>
      <p:sp>
        <p:nvSpPr>
          <p:cNvPr id="33795"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85372" indent="-302066" eaLnBrk="0" hangingPunct="0">
              <a:defRPr sz="2500">
                <a:solidFill>
                  <a:schemeClr val="tx1"/>
                </a:solidFill>
                <a:latin typeface="Arial" charset="0"/>
                <a:ea typeface="ＭＳ Ｐゴシック" charset="0"/>
              </a:defRPr>
            </a:lvl2pPr>
            <a:lvl3pPr marL="1208265" indent="-241653" eaLnBrk="0" hangingPunct="0">
              <a:defRPr sz="2500">
                <a:solidFill>
                  <a:schemeClr val="tx1"/>
                </a:solidFill>
                <a:latin typeface="Arial" charset="0"/>
                <a:ea typeface="ＭＳ Ｐゴシック" charset="0"/>
              </a:defRPr>
            </a:lvl3pPr>
            <a:lvl4pPr marL="1691571" indent="-241653" eaLnBrk="0" hangingPunct="0">
              <a:defRPr sz="2500">
                <a:solidFill>
                  <a:schemeClr val="tx1"/>
                </a:solidFill>
                <a:latin typeface="Arial" charset="0"/>
                <a:ea typeface="ＭＳ Ｐゴシック" charset="0"/>
              </a:defRPr>
            </a:lvl4pPr>
            <a:lvl5pPr marL="2174878" indent="-241653" eaLnBrk="0" hangingPunct="0">
              <a:defRPr sz="2500">
                <a:solidFill>
                  <a:schemeClr val="tx1"/>
                </a:solidFill>
                <a:latin typeface="Arial" charset="0"/>
                <a:ea typeface="ＭＳ Ｐゴシック" charset="0"/>
              </a:defRPr>
            </a:lvl5pPr>
            <a:lvl6pPr marL="2658184" indent="-241653" eaLnBrk="0" fontAlgn="base" hangingPunct="0">
              <a:spcBef>
                <a:spcPct val="0"/>
              </a:spcBef>
              <a:spcAft>
                <a:spcPct val="0"/>
              </a:spcAft>
              <a:defRPr sz="2500">
                <a:solidFill>
                  <a:schemeClr val="tx1"/>
                </a:solidFill>
                <a:latin typeface="Arial" charset="0"/>
                <a:ea typeface="ＭＳ Ｐゴシック" charset="0"/>
              </a:defRPr>
            </a:lvl6pPr>
            <a:lvl7pPr marL="3141490" indent="-241653" eaLnBrk="0" fontAlgn="base" hangingPunct="0">
              <a:spcBef>
                <a:spcPct val="0"/>
              </a:spcBef>
              <a:spcAft>
                <a:spcPct val="0"/>
              </a:spcAft>
              <a:defRPr sz="2500">
                <a:solidFill>
                  <a:schemeClr val="tx1"/>
                </a:solidFill>
                <a:latin typeface="Arial" charset="0"/>
                <a:ea typeface="ＭＳ Ｐゴシック" charset="0"/>
              </a:defRPr>
            </a:lvl7pPr>
            <a:lvl8pPr marL="3624796" indent="-241653" eaLnBrk="0" fontAlgn="base" hangingPunct="0">
              <a:spcBef>
                <a:spcPct val="0"/>
              </a:spcBef>
              <a:spcAft>
                <a:spcPct val="0"/>
              </a:spcAft>
              <a:defRPr sz="2500">
                <a:solidFill>
                  <a:schemeClr val="tx1"/>
                </a:solidFill>
                <a:latin typeface="Arial" charset="0"/>
                <a:ea typeface="ＭＳ Ｐゴシック" charset="0"/>
              </a:defRPr>
            </a:lvl8pPr>
            <a:lvl9pPr marL="4108102" indent="-241653"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99DA82D6-6881-154B-9749-7E51143D5493}" type="slidenum">
              <a:rPr lang="es-ES" sz="1300">
                <a:latin typeface="Calibri" charset="0"/>
              </a:rPr>
              <a:pPr eaLnBrk="1" hangingPunct="1"/>
              <a:t>30</a:t>
            </a:fld>
            <a:endParaRPr lang="es-ES" sz="13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pitchFamily="34" charset="0"/>
                <a:cs typeface="Arial" pitchFamily="34" charset="0"/>
              </a:rPr>
              <a:t>Full prescribing information should be consulted before use of any product.</a:t>
            </a:r>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A7EFDA-465F-4829-B4C9-EDCC571339C1}" type="slidenum">
              <a:rPr lang="en-US">
                <a:solidFill>
                  <a:prstClr val="black"/>
                </a:solidFill>
              </a:rPr>
              <a:pPr/>
              <a:t>34</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01855D5-91B9-4742-82CD-C7F23FF19B6D}" type="slidenum">
              <a:rPr lang="en-US" smtClean="0">
                <a:solidFill>
                  <a:prstClr val="black"/>
                </a:solidFill>
              </a:rPr>
              <a:pPr>
                <a:defRPr/>
              </a:pPr>
              <a:t>35</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65088" y="0"/>
            <a:ext cx="9209088" cy="6858000"/>
            <a:chOff x="-64626" y="0"/>
            <a:chExt cx="9208626" cy="6858000"/>
          </a:xfrm>
        </p:grpSpPr>
        <p:grpSp>
          <p:nvGrpSpPr>
            <p:cNvPr id="5" name="Group 11"/>
            <p:cNvGrpSpPr>
              <a:grpSpLocks/>
            </p:cNvGrpSpPr>
            <p:nvPr userDrawn="1"/>
          </p:nvGrpSpPr>
          <p:grpSpPr bwMode="auto">
            <a:xfrm rot="6243311">
              <a:off x="-128802" y="1237078"/>
              <a:ext cx="913843" cy="443153"/>
              <a:chOff x="-253" y="6412774"/>
              <a:chExt cx="913843" cy="443153"/>
            </a:xfrm>
          </p:grpSpPr>
          <p:sp>
            <p:nvSpPr>
              <p:cNvPr id="8" name="Moon 12"/>
              <p:cNvSpPr/>
              <p:nvPr userDrawn="1"/>
            </p:nvSpPr>
            <p:spPr>
              <a:xfrm rot="18392858">
                <a:off x="231434" y="6288940"/>
                <a:ext cx="361932" cy="609600"/>
              </a:xfrm>
              <a:prstGeom prst="moon">
                <a:avLst>
                  <a:gd name="adj" fmla="val 69364"/>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9" name="Rectangle 13"/>
              <p:cNvSpPr/>
              <p:nvPr userDrawn="1"/>
            </p:nvSpPr>
            <p:spPr>
              <a:xfrm>
                <a:off x="-253" y="6474946"/>
                <a:ext cx="304800" cy="380981"/>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10" name="Rectangle 14"/>
              <p:cNvSpPr/>
              <p:nvPr userDrawn="1"/>
            </p:nvSpPr>
            <p:spPr>
              <a:xfrm>
                <a:off x="151590" y="6703462"/>
                <a:ext cx="762000" cy="152392"/>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grpSp>
        <p:sp>
          <p:nvSpPr>
            <p:cNvPr id="6" name="Rectangle 17"/>
            <p:cNvSpPr/>
            <p:nvPr userDrawn="1"/>
          </p:nvSpPr>
          <p:spPr>
            <a:xfrm>
              <a:off x="459" y="0"/>
              <a:ext cx="9143541" cy="1371600"/>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7" name="Rectangle 18"/>
            <p:cNvSpPr/>
            <p:nvPr userDrawn="1"/>
          </p:nvSpPr>
          <p:spPr>
            <a:xfrm rot="16200000">
              <a:off x="-3329327" y="3264701"/>
              <a:ext cx="6858000" cy="328597"/>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grpSp>
      <p:sp>
        <p:nvSpPr>
          <p:cNvPr id="2" name="Title 1"/>
          <p:cNvSpPr>
            <a:spLocks noGrp="1"/>
          </p:cNvSpPr>
          <p:nvPr>
            <p:ph type="ctrTitle"/>
          </p:nvPr>
        </p:nvSpPr>
        <p:spPr>
          <a:xfrm>
            <a:off x="884500" y="2057400"/>
            <a:ext cx="7391400" cy="1470025"/>
          </a:xfrm>
        </p:spPr>
        <p:txBody>
          <a:bodyPr>
            <a:normAutofit/>
          </a:bodyPr>
          <a:lstStyle>
            <a:lvl1pPr algn="ctr">
              <a:defRPr sz="4400" b="1">
                <a:solidFill>
                  <a:srgbClr val="8CB8C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86024" y="3810000"/>
            <a:ext cx="7388352" cy="1752600"/>
          </a:xfrm>
        </p:spPr>
        <p:txBody>
          <a:bodyPr>
            <a:normAutofit/>
          </a:bodyPr>
          <a:lstStyle>
            <a:lvl1pPr marL="0" indent="0" algn="ctr">
              <a:buNone/>
              <a:defRPr sz="3000" b="1" cap="none" baseline="0">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BB4999AE-2D44-654C-A69E-6CD17980C5CC}" type="datetime1">
              <a:rPr lang="en-US" smtClean="0"/>
              <a:t>13/04/12</a:t>
            </a:fld>
            <a:endParaRPr lang="en-US" dirty="0"/>
          </a:p>
        </p:txBody>
      </p:sp>
      <p:sp>
        <p:nvSpPr>
          <p:cNvPr id="12" name="Footer Placeholder 4"/>
          <p:cNvSpPr>
            <a:spLocks noGrp="1"/>
          </p:cNvSpPr>
          <p:nvPr>
            <p:ph type="ftr" sz="quarter" idx="11"/>
          </p:nvPr>
        </p:nvSpPr>
        <p:spPr/>
        <p:txBody>
          <a:bodyPr/>
          <a:lstStyle>
            <a:lvl1pPr>
              <a:defRPr dirty="0"/>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A63BB87A-AD49-49CE-977F-D5B6DB2E391E}"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lvl1pPr algn="ctr">
              <a:defRPr>
                <a:solidFill>
                  <a:srgbClr val="FFFFFF"/>
                </a:solidFill>
              </a:defRPr>
            </a:lvl1pPr>
          </a:lstStyle>
          <a:p>
            <a:r>
              <a:rPr lang="en-US" smtClean="0"/>
              <a:t>Click to edit Master title style</a:t>
            </a:r>
            <a:endParaRPr lang="en-US"/>
          </a:p>
        </p:txBody>
      </p:sp>
      <p:sp>
        <p:nvSpPr>
          <p:cNvPr id="7" name="Chart Placeholder 6"/>
          <p:cNvSpPr>
            <a:spLocks noGrp="1"/>
          </p:cNvSpPr>
          <p:nvPr>
            <p:ph type="chart" sz="quarter" idx="13"/>
          </p:nvPr>
        </p:nvSpPr>
        <p:spPr>
          <a:xfrm>
            <a:off x="1371600" y="2362200"/>
            <a:ext cx="6324600" cy="3429000"/>
          </a:xfrm>
        </p:spPr>
        <p:txBody>
          <a:bodyPr rtlCol="0">
            <a:normAutofit/>
          </a:bodyPr>
          <a:lstStyle>
            <a:lvl1pPr>
              <a:buClr>
                <a:srgbClr val="FF7900"/>
              </a:buClr>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937B8897-8AE2-9B4B-B02B-FD8F6942B182}"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E9BFEFC7-D404-4217-922D-D9700AAF7B91}"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lvl1pPr algn="ctr">
              <a:defRPr/>
            </a:lvl1pPr>
          </a:lstStyle>
          <a:p>
            <a:r>
              <a:rPr lang="en-US" smtClean="0"/>
              <a:t>Click to edit Master title style</a:t>
            </a:r>
            <a:endParaRPr lang="en-US"/>
          </a:p>
        </p:txBody>
      </p:sp>
      <p:sp>
        <p:nvSpPr>
          <p:cNvPr id="7" name="Table Placeholder 6"/>
          <p:cNvSpPr>
            <a:spLocks noGrp="1"/>
          </p:cNvSpPr>
          <p:nvPr>
            <p:ph type="tbl" sz="quarter" idx="13"/>
          </p:nvPr>
        </p:nvSpPr>
        <p:spPr>
          <a:xfrm>
            <a:off x="1295400" y="1981200"/>
            <a:ext cx="6553200" cy="36576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76AD1878-CB85-C045-976A-AFE43E786742}"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DA637A61-4E11-4A6C-9B22-6F25E13CA130}" type="slidenum">
              <a:rPr lang="en-US"/>
              <a:pPr>
                <a:defRPr/>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3"/>
          </p:nvPr>
        </p:nvSpPr>
        <p:spPr>
          <a:xfrm>
            <a:off x="1219200" y="1981200"/>
            <a:ext cx="6705600" cy="36576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51617128-A6B6-3845-84D9-AFAA7C6FDDF7}"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B7DDD0FA-2DEC-4278-9304-2B60F4DAB712}" type="slidenum">
              <a:rPr lang="en-US"/>
              <a:pPr>
                <a:defRPr/>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dirty="0"/>
            </a:lvl1pPr>
          </a:lstStyle>
          <a:p>
            <a:pPr>
              <a:defRPr/>
            </a:pPr>
            <a:fld id="{8E5D5B76-83AC-9F45-AA73-32A2FCF6BD68}" type="datetime1">
              <a:rPr lang="en-US" smtClean="0"/>
              <a:t>13/04/12</a:t>
            </a:fld>
            <a:endParaRPr lang="fr-FR" dirty="0"/>
          </a:p>
        </p:txBody>
      </p:sp>
      <p:sp>
        <p:nvSpPr>
          <p:cNvPr id="5" name="Rectangle 5"/>
          <p:cNvSpPr>
            <a:spLocks noGrp="1" noChangeArrowheads="1"/>
          </p:cNvSpPr>
          <p:nvPr>
            <p:ph type="ftr" sz="quarter" idx="11"/>
          </p:nvPr>
        </p:nvSpPr>
        <p:spPr/>
        <p:txBody>
          <a:bodyPr/>
          <a:lstStyle>
            <a:lvl1pPr>
              <a:defRPr dirty="0"/>
            </a:lvl1pPr>
          </a:lstStyle>
          <a:p>
            <a:pPr>
              <a:defRPr/>
            </a:pPr>
            <a:endParaRPr lang="fr-FR" dirty="0"/>
          </a:p>
        </p:txBody>
      </p:sp>
      <p:sp>
        <p:nvSpPr>
          <p:cNvPr id="6" name="Rectangle 6"/>
          <p:cNvSpPr>
            <a:spLocks noGrp="1" noChangeArrowheads="1"/>
          </p:cNvSpPr>
          <p:nvPr>
            <p:ph type="sldNum" sz="quarter" idx="12"/>
          </p:nvPr>
        </p:nvSpPr>
        <p:spPr/>
        <p:txBody>
          <a:bodyPr/>
          <a:lstStyle>
            <a:lvl1pPr>
              <a:defRPr/>
            </a:lvl1pPr>
          </a:lstStyle>
          <a:p>
            <a:pPr>
              <a:defRPr/>
            </a:pPr>
            <a:fld id="{DC2CC3FC-D17E-4698-BABA-D170030E257D}" type="slidenum">
              <a:rPr lang="fr-FR"/>
              <a:pPr>
                <a:defRPr/>
              </a:pPr>
              <a:t>‹nr.›</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5181600"/>
          </a:xfrm>
        </p:spPr>
        <p:txBody>
          <a:bodyPr rtlCol="0">
            <a:normAutofit/>
          </a:bodyPr>
          <a:lstStyle/>
          <a:p>
            <a:pPr lvl="0"/>
            <a:r>
              <a:rPr lang="en-US" noProof="0" dirty="0" smtClean="0"/>
              <a:t>Click icon to add chart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auto">
              <a:spcBef>
                <a:spcPts val="0"/>
              </a:spcBef>
              <a:spcAft>
                <a:spcPts val="0"/>
              </a:spcAft>
              <a:defRPr/>
            </a:lvl1pPr>
          </a:lstStyle>
          <a:p>
            <a:pPr>
              <a:defRPr/>
            </a:pPr>
            <a:fld id="{C18DAB42-A150-554D-BCBA-B3D21F9F7CDB}" type="datetime1">
              <a:rPr lang="en-US" smtClean="0"/>
              <a:t>13/04/12</a:t>
            </a:fld>
            <a:endParaRPr lang="es-ES"/>
          </a:p>
        </p:txBody>
      </p:sp>
      <p:sp>
        <p:nvSpPr>
          <p:cNvPr id="3" name="2 Marcador de pie de página"/>
          <p:cNvSpPr>
            <a:spLocks noGrp="1"/>
          </p:cNvSpPr>
          <p:nvPr>
            <p:ph type="ftr" sz="quarter" idx="11"/>
          </p:nvPr>
        </p:nvSpPr>
        <p:spPr/>
        <p:txBody>
          <a:bodyPr/>
          <a:lstStyle>
            <a:lvl1pPr fontAlgn="auto">
              <a:spcBef>
                <a:spcPts val="0"/>
              </a:spcBef>
              <a:spcAft>
                <a:spcPts val="0"/>
              </a:spcAft>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smtClean="0"/>
            </a:lvl1pPr>
          </a:lstStyle>
          <a:p>
            <a:pPr>
              <a:defRPr/>
            </a:pPr>
            <a:fld id="{12BDD6AD-837A-BA4E-AE90-2439C95A1631}" type="slidenum">
              <a:rPr lang="es-ES"/>
              <a:pPr>
                <a:defRPr/>
              </a:pPr>
              <a:t>‹nr.›</a:t>
            </a:fld>
            <a:endParaRPr lang="es-ES"/>
          </a:p>
        </p:txBody>
      </p:sp>
    </p:spTree>
    <p:extLst>
      <p:ext uri="{BB962C8B-B14F-4D97-AF65-F5344CB8AC3E}">
        <p14:creationId xmlns:p14="http://schemas.microsoft.com/office/powerpoint/2010/main" val="333749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BE"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8C47CD65-04C7-C54A-B4BC-3ADDB2E7AB02}" type="datetime1">
              <a:rPr lang="en-US" smtClean="0"/>
              <a:t>13/04/12</a:t>
            </a:fld>
            <a:endParaRPr lang="nl-NL"/>
          </a:p>
        </p:txBody>
      </p:sp>
      <p:sp>
        <p:nvSpPr>
          <p:cNvPr id="7" name="Rectangle 5"/>
          <p:cNvSpPr>
            <a:spLocks noGrp="1" noChangeArrowheads="1"/>
          </p:cNvSpPr>
          <p:nvPr>
            <p:ph type="ftr" sz="quarter" idx="11"/>
          </p:nvPr>
        </p:nvSpPr>
        <p:spPr/>
        <p:txBody>
          <a:bodyPr/>
          <a:lstStyle>
            <a:lvl1pPr>
              <a:defRPr/>
            </a:lvl1pPr>
          </a:lstStyle>
          <a:p>
            <a:pPr>
              <a:defRPr/>
            </a:pPr>
            <a:endParaRPr lang="nl-NL"/>
          </a:p>
        </p:txBody>
      </p:sp>
      <p:sp>
        <p:nvSpPr>
          <p:cNvPr id="8" name="Rectangle 6"/>
          <p:cNvSpPr>
            <a:spLocks noGrp="1" noChangeArrowheads="1"/>
          </p:cNvSpPr>
          <p:nvPr>
            <p:ph type="sldNum" sz="quarter" idx="12"/>
          </p:nvPr>
        </p:nvSpPr>
        <p:spPr/>
        <p:txBody>
          <a:bodyPr/>
          <a:lstStyle>
            <a:lvl1pPr>
              <a:defRPr/>
            </a:lvl1pPr>
          </a:lstStyle>
          <a:p>
            <a:pPr>
              <a:defRPr/>
            </a:pPr>
            <a:fld id="{B99061B6-9A7C-F942-A8FD-C792BBCE6796}" type="slidenum">
              <a:rPr lang="nl-NL"/>
              <a:pPr>
                <a:defRPr/>
              </a:pPr>
              <a:t>‹nr.›</a:t>
            </a:fld>
            <a:endParaRPr lang="nl-NL"/>
          </a:p>
        </p:txBody>
      </p:sp>
    </p:spTree>
    <p:extLst>
      <p:ext uri="{BB962C8B-B14F-4D97-AF65-F5344CB8AC3E}">
        <p14:creationId xmlns:p14="http://schemas.microsoft.com/office/powerpoint/2010/main" val="2094672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9"/>
          <p:cNvGrpSpPr>
            <a:grpSpLocks/>
          </p:cNvGrpSpPr>
          <p:nvPr userDrawn="1"/>
        </p:nvGrpSpPr>
        <p:grpSpPr bwMode="auto">
          <a:xfrm>
            <a:off x="-65088" y="0"/>
            <a:ext cx="9209088" cy="6858000"/>
            <a:chOff x="-64626" y="0"/>
            <a:chExt cx="9208626" cy="6858000"/>
          </a:xfrm>
        </p:grpSpPr>
        <p:grpSp>
          <p:nvGrpSpPr>
            <p:cNvPr id="5" name="Group 11"/>
            <p:cNvGrpSpPr>
              <a:grpSpLocks/>
            </p:cNvGrpSpPr>
            <p:nvPr userDrawn="1"/>
          </p:nvGrpSpPr>
          <p:grpSpPr bwMode="auto">
            <a:xfrm rot="6243311">
              <a:off x="-128802" y="1237078"/>
              <a:ext cx="913843" cy="443153"/>
              <a:chOff x="-253" y="6412774"/>
              <a:chExt cx="913843" cy="443153"/>
            </a:xfrm>
          </p:grpSpPr>
          <p:sp>
            <p:nvSpPr>
              <p:cNvPr id="8" name="Moon 12"/>
              <p:cNvSpPr/>
              <p:nvPr userDrawn="1"/>
            </p:nvSpPr>
            <p:spPr>
              <a:xfrm rot="18392858">
                <a:off x="231434" y="6288940"/>
                <a:ext cx="361932" cy="609600"/>
              </a:xfrm>
              <a:prstGeom prst="moon">
                <a:avLst>
                  <a:gd name="adj" fmla="val 69364"/>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9" name="Rectangle 13"/>
              <p:cNvSpPr/>
              <p:nvPr userDrawn="1"/>
            </p:nvSpPr>
            <p:spPr>
              <a:xfrm>
                <a:off x="-253" y="6474946"/>
                <a:ext cx="304800" cy="380981"/>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10" name="Rectangle 14"/>
              <p:cNvSpPr/>
              <p:nvPr userDrawn="1"/>
            </p:nvSpPr>
            <p:spPr>
              <a:xfrm>
                <a:off x="151590" y="6703462"/>
                <a:ext cx="762000" cy="152392"/>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grpSp>
        <p:sp>
          <p:nvSpPr>
            <p:cNvPr id="6" name="Rectangle 17"/>
            <p:cNvSpPr/>
            <p:nvPr userDrawn="1"/>
          </p:nvSpPr>
          <p:spPr>
            <a:xfrm>
              <a:off x="459" y="0"/>
              <a:ext cx="9143541" cy="1371600"/>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7" name="Rectangle 18"/>
            <p:cNvSpPr/>
            <p:nvPr userDrawn="1"/>
          </p:nvSpPr>
          <p:spPr>
            <a:xfrm rot="16200000">
              <a:off x="-3329327" y="3264701"/>
              <a:ext cx="6858000" cy="328597"/>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grpSp>
      <p:sp>
        <p:nvSpPr>
          <p:cNvPr id="2" name="Title 1"/>
          <p:cNvSpPr>
            <a:spLocks noGrp="1"/>
          </p:cNvSpPr>
          <p:nvPr>
            <p:ph type="ctrTitle"/>
          </p:nvPr>
        </p:nvSpPr>
        <p:spPr>
          <a:xfrm>
            <a:off x="884500" y="2057400"/>
            <a:ext cx="7391400" cy="1470025"/>
          </a:xfrm>
        </p:spPr>
        <p:txBody>
          <a:bodyPr>
            <a:normAutofit/>
          </a:bodyPr>
          <a:lstStyle>
            <a:lvl1pPr algn="ctr">
              <a:defRPr sz="4400" b="1">
                <a:solidFill>
                  <a:srgbClr val="8CB8C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86024" y="3810000"/>
            <a:ext cx="7388352" cy="1752600"/>
          </a:xfrm>
        </p:spPr>
        <p:txBody>
          <a:bodyPr>
            <a:normAutofit/>
          </a:bodyPr>
          <a:lstStyle>
            <a:lvl1pPr marL="0" indent="0" algn="ctr">
              <a:buNone/>
              <a:defRPr sz="3000" b="1" cap="none" baseline="0">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ADE22378-1F15-EF4B-966A-A3CF44FE7B71}" type="datetime1">
              <a:rPr lang="en-US" smtClean="0"/>
              <a:t>13/04/12</a:t>
            </a:fld>
            <a:endParaRPr lang="en-US" dirty="0"/>
          </a:p>
        </p:txBody>
      </p:sp>
      <p:sp>
        <p:nvSpPr>
          <p:cNvPr id="12" name="Footer Placeholder 4"/>
          <p:cNvSpPr>
            <a:spLocks noGrp="1"/>
          </p:cNvSpPr>
          <p:nvPr>
            <p:ph type="ftr" sz="quarter" idx="11"/>
          </p:nvPr>
        </p:nvSpPr>
        <p:spPr/>
        <p:txBody>
          <a:bodyPr/>
          <a:lstStyle>
            <a:lvl1pPr>
              <a:defRPr dirty="0"/>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3ABC824C-A3FC-4452-B286-827E205B24C6}" type="slidenum">
              <a:rPr lang="en-US"/>
              <a:pPr>
                <a:defRPr/>
              </a:pPr>
              <a:t>‹nr.›</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31CE7C-6106-8749-9A07-48ACC938D3B8}" type="datetime1">
              <a:rPr lang="en-US" smtClean="0"/>
              <a:t>13/04/12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5C4E746-D034-4649-BF85-6F3998F13391}" type="slidenum">
              <a:rPr lang="en-US"/>
              <a:pPr>
                <a:defRPr/>
              </a:pPr>
              <a:t>‹nr.›</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8" name="Chart Placeholder 7"/>
          <p:cNvSpPr>
            <a:spLocks noGrp="1"/>
          </p:cNvSpPr>
          <p:nvPr>
            <p:ph type="chart" sz="quarter" idx="13"/>
          </p:nvPr>
        </p:nvSpPr>
        <p:spPr>
          <a:xfrm>
            <a:off x="1300225" y="1981200"/>
            <a:ext cx="6553200" cy="41148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8B498AA0-D079-104D-8E06-A8226FFDFCBF}"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ECAF9D64-2C8C-4DA1-A802-674AC9F315B3}"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831B0-D0DF-7641-BD54-961EE80556F4}" type="datetime1">
              <a:rPr lang="en-US" smtClean="0"/>
              <a:t>13/04/12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B15C9B-73DA-4B80-AF20-17D271E80254}" type="slidenum">
              <a:rPr lang="en-US"/>
              <a:pPr>
                <a:defRPr/>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9" name="Table Placeholder 8"/>
          <p:cNvSpPr>
            <a:spLocks noGrp="1"/>
          </p:cNvSpPr>
          <p:nvPr>
            <p:ph type="tbl" sz="quarter" idx="13"/>
          </p:nvPr>
        </p:nvSpPr>
        <p:spPr>
          <a:xfrm>
            <a:off x="1260675" y="1905000"/>
            <a:ext cx="6629400" cy="40386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14521DA0-0398-514B-B62C-5C156346DBD8}"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959A92BF-DC45-4C92-95D1-F6568D66BBDA}" type="slidenum">
              <a:rPr lang="en-US"/>
              <a:pPr>
                <a:defRPr/>
              </a:pPr>
              <a:t>‹nr.›</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8" name="SmartArt Placeholder 7"/>
          <p:cNvSpPr>
            <a:spLocks noGrp="1"/>
          </p:cNvSpPr>
          <p:nvPr>
            <p:ph type="dgm" sz="quarter" idx="13"/>
          </p:nvPr>
        </p:nvSpPr>
        <p:spPr>
          <a:xfrm>
            <a:off x="1184475" y="1981200"/>
            <a:ext cx="6781800" cy="39624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6E64D4E1-A105-3148-AAAD-4A3946BB7CD7}"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B78DA531-52D3-4891-B334-935C76D2380F}" type="slidenum">
              <a:rPr lang="en-US"/>
              <a:pPr>
                <a:defRPr/>
              </a:pPr>
              <a:t>‹nr.›</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64522D4-FCD7-4F42-934F-F77B123550DF}" type="datetime1">
              <a:rPr lang="en-US" smtClean="0"/>
              <a:t>13/04/12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0C02201-1C4A-41AC-AA6B-0AA29603D6F3}" type="slidenum">
              <a:rPr lang="en-US"/>
              <a:pPr>
                <a:defRPr/>
              </a:pPr>
              <a:t>‹nr.›</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95C8E1-1FFE-AC42-B8A4-AA6F531ABE81}" type="datetime1">
              <a:rPr lang="en-US" smtClean="0"/>
              <a:t>13/04/12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3900A9-6575-48ED-B13C-4C670A236BD7}" type="slidenum">
              <a:rPr lang="en-US"/>
              <a:pPr>
                <a:defRPr/>
              </a:pPr>
              <a:t>‹nr.›</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F6ED16-BB4A-3647-B5B7-637E7E2B2CAE}" type="datetime1">
              <a:rPr lang="en-US" smtClean="0"/>
              <a:t>13/04/12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FB43B03-ECFE-4C96-8CA0-642624A8A9C6}" type="slidenum">
              <a:rPr lang="en-US"/>
              <a:pPr>
                <a:defRPr/>
              </a:pPr>
              <a:t>‹nr.›</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BE8FAF6-2650-1C42-8A06-6CEAFA77EA0B}" type="datetime1">
              <a:rPr lang="en-US" smtClean="0"/>
              <a:t>13/04/12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023AF5-5925-4112-A7F4-7C8071FDE94C}" type="slidenum">
              <a:rPr lang="en-US"/>
              <a:pPr>
                <a:defRPr/>
              </a:pPr>
              <a:t>‹nr.›</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lvl1pPr algn="ctr">
              <a:defRPr>
                <a:solidFill>
                  <a:srgbClr val="FFFFFF"/>
                </a:solidFill>
              </a:defRPr>
            </a:lvl1pPr>
          </a:lstStyle>
          <a:p>
            <a:r>
              <a:rPr lang="en-US" smtClean="0"/>
              <a:t>Click to edit Master title style</a:t>
            </a:r>
            <a:endParaRPr lang="en-US"/>
          </a:p>
        </p:txBody>
      </p:sp>
      <p:sp>
        <p:nvSpPr>
          <p:cNvPr id="7" name="Chart Placeholder 6"/>
          <p:cNvSpPr>
            <a:spLocks noGrp="1"/>
          </p:cNvSpPr>
          <p:nvPr>
            <p:ph type="chart" sz="quarter" idx="13"/>
          </p:nvPr>
        </p:nvSpPr>
        <p:spPr>
          <a:xfrm>
            <a:off x="1371600" y="2362200"/>
            <a:ext cx="6324600" cy="3429000"/>
          </a:xfrm>
        </p:spPr>
        <p:txBody>
          <a:bodyPr rtlCol="0">
            <a:normAutofit/>
          </a:bodyPr>
          <a:lstStyle>
            <a:lvl1pPr>
              <a:buClr>
                <a:srgbClr val="FF7900"/>
              </a:buClr>
              <a:defRPr/>
            </a:lvl1p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B3906D06-EB6D-C54D-A855-B2CB39FA1ACE}"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BBF84056-7A3B-40EC-B78A-5EDB1741F4EC}" type="slidenum">
              <a:rPr lang="en-US"/>
              <a:pPr>
                <a:defRPr/>
              </a:pPr>
              <a:t>‹nr.›</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lvl1pPr algn="ctr">
              <a:defRPr/>
            </a:lvl1pPr>
          </a:lstStyle>
          <a:p>
            <a:r>
              <a:rPr lang="en-US" smtClean="0"/>
              <a:t>Click to edit Master title style</a:t>
            </a:r>
            <a:endParaRPr lang="en-US"/>
          </a:p>
        </p:txBody>
      </p:sp>
      <p:sp>
        <p:nvSpPr>
          <p:cNvPr id="7" name="Table Placeholder 6"/>
          <p:cNvSpPr>
            <a:spLocks noGrp="1"/>
          </p:cNvSpPr>
          <p:nvPr>
            <p:ph type="tbl" sz="quarter" idx="13"/>
          </p:nvPr>
        </p:nvSpPr>
        <p:spPr>
          <a:xfrm>
            <a:off x="1295400" y="1981200"/>
            <a:ext cx="6553200" cy="36576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0A04D9DB-A4B6-4E40-B13D-07D5511BA7CC}"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C4D09C55-7450-4406-BB5E-A10EC8224456}" type="slidenum">
              <a:rPr lang="en-US"/>
              <a:pPr>
                <a:defRPr/>
              </a:pPr>
              <a:t>‹nr.›</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martArt Placeholder 6"/>
          <p:cNvSpPr>
            <a:spLocks noGrp="1"/>
          </p:cNvSpPr>
          <p:nvPr>
            <p:ph type="dgm" sz="quarter" idx="13"/>
          </p:nvPr>
        </p:nvSpPr>
        <p:spPr>
          <a:xfrm>
            <a:off x="1219200" y="1981200"/>
            <a:ext cx="6705600" cy="36576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F95976F1-F3DB-074B-970A-5EBDB7FDC1FD}"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C30A7341-7D74-4B88-A429-F0D06B83080E}" type="slidenum">
              <a:rPr lang="en-US"/>
              <a:pPr>
                <a:defRPr/>
              </a:pPr>
              <a:t>‹nr.›</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71600"/>
            <a:ext cx="8229600" cy="5181600"/>
          </a:xfrm>
        </p:spPr>
        <p:txBody>
          <a:bodyPr rtlCol="0">
            <a:normAutofit/>
          </a:bodyPr>
          <a:lstStyle/>
          <a:p>
            <a:pPr lvl="0"/>
            <a:r>
              <a:rPr lang="en-US" noProof="0" dirty="0" smtClean="0"/>
              <a:t>Click icon to add chart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8" name="Chart Placeholder 7"/>
          <p:cNvSpPr>
            <a:spLocks noGrp="1"/>
          </p:cNvSpPr>
          <p:nvPr>
            <p:ph type="chart" sz="quarter" idx="13"/>
          </p:nvPr>
        </p:nvSpPr>
        <p:spPr>
          <a:xfrm>
            <a:off x="1300225" y="1981200"/>
            <a:ext cx="6553200" cy="41148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CFB93BF8-6C5A-184C-949E-8740023B706E}"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025C83F6-E08A-4093-B4E6-691D79AAF976}" type="slidenum">
              <a:rPr lang="en-US"/>
              <a:pPr>
                <a:defRPr/>
              </a:pPr>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501DE0-EB28-234A-941F-4095207CF8AA}" type="datetime1">
              <a:rPr lang="en-US" smtClean="0"/>
              <a:t>13/04/12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83CB88E-C443-460E-BC70-4AD20B32437F}" type="slidenum">
              <a:rPr lang="en-US"/>
              <a:pPr>
                <a:defRPr/>
              </a:pPr>
              <a:t>‹nr.›</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BE"/>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endParaRPr lang="en-GB"/>
          </a:p>
        </p:txBody>
      </p:sp>
      <p:sp>
        <p:nvSpPr>
          <p:cNvPr id="4" name="Date Placeholder 3"/>
          <p:cNvSpPr>
            <a:spLocks noGrp="1"/>
          </p:cNvSpPr>
          <p:nvPr>
            <p:ph type="dt" sz="half" idx="10"/>
          </p:nvPr>
        </p:nvSpPr>
        <p:spPr>
          <a:xfrm>
            <a:off x="457200" y="6248400"/>
            <a:ext cx="2133600" cy="457200"/>
          </a:xfrm>
        </p:spPr>
        <p:txBody>
          <a:bodyPr/>
          <a:lstStyle>
            <a:lvl1pPr>
              <a:defRPr/>
            </a:lvl1pPr>
          </a:lstStyle>
          <a:p>
            <a:fld id="{A506C8E2-4226-DD40-BD95-6537891F85C6}" type="datetime1">
              <a:rPr lang="en-US" smtClean="0"/>
              <a:t>13/04/12</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t>EMEA Bariatric anesthesia 2011</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7CEFAF8-AD59-7B42-A0D2-137570FD8AD2}" type="slidenum">
              <a:rPr lang="en-US"/>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391400" cy="1066800"/>
          </a:xfrm>
        </p:spPr>
        <p:txBody>
          <a:bodyPr/>
          <a:lstStyle/>
          <a:p>
            <a:r>
              <a:rPr lang="nl-BE" smtClean="0"/>
              <a:t>Click to edit Master title style</a:t>
            </a:r>
            <a:endParaRPr lang="en-US"/>
          </a:p>
        </p:txBody>
      </p:sp>
      <p:sp>
        <p:nvSpPr>
          <p:cNvPr id="3" name="Text Placeholder 2"/>
          <p:cNvSpPr>
            <a:spLocks noGrp="1"/>
          </p:cNvSpPr>
          <p:nvPr>
            <p:ph type="body" sz="half" idx="1"/>
          </p:nvPr>
        </p:nvSpPr>
        <p:spPr>
          <a:xfrm>
            <a:off x="1219200" y="1676400"/>
            <a:ext cx="3619500" cy="4724400"/>
          </a:xfr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4" name="Content Placeholder 3"/>
          <p:cNvSpPr>
            <a:spLocks noGrp="1"/>
          </p:cNvSpPr>
          <p:nvPr>
            <p:ph sz="half" idx="2"/>
          </p:nvPr>
        </p:nvSpPr>
        <p:spPr>
          <a:xfrm>
            <a:off x="4991100" y="1676400"/>
            <a:ext cx="3619500" cy="4724400"/>
          </a:xfrm>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nl-NL"/>
          </a:p>
        </p:txBody>
      </p:sp>
      <p:sp>
        <p:nvSpPr>
          <p:cNvPr id="6" name="Footer Placeholder 5"/>
          <p:cNvSpPr>
            <a:spLocks noGrp="1"/>
          </p:cNvSpPr>
          <p:nvPr>
            <p:ph type="ftr" sz="quarter" idx="11"/>
          </p:nvPr>
        </p:nvSpPr>
        <p:spPr>
          <a:xfrm>
            <a:off x="2484438" y="6597650"/>
            <a:ext cx="4967287" cy="260350"/>
          </a:xfrm>
        </p:spPr>
        <p:txBody>
          <a:bodyPr/>
          <a:lstStyle>
            <a:lvl1pPr>
              <a:defRPr/>
            </a:lvl1pPr>
          </a:lstStyle>
          <a:p>
            <a:r>
              <a:rPr lang="en-US" smtClean="0"/>
              <a:t>JPM  9 9 2010  Anesthesie voor bariatrische heelk</a:t>
            </a:r>
            <a:endParaRPr lang="nl-NL"/>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63EF8385-41C0-1746-BFFC-D9BA6B649A98}"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9" name="Table Placeholder 8"/>
          <p:cNvSpPr>
            <a:spLocks noGrp="1"/>
          </p:cNvSpPr>
          <p:nvPr>
            <p:ph type="tbl" sz="quarter" idx="13"/>
          </p:nvPr>
        </p:nvSpPr>
        <p:spPr>
          <a:xfrm>
            <a:off x="1260675" y="1905000"/>
            <a:ext cx="6629400" cy="40386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25269203-BA40-E54B-94E8-8D5C38AE0EFC}"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34608924-9A11-4325-B7FF-E225DB6864EC}"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8" name="SmartArt Placeholder 7"/>
          <p:cNvSpPr>
            <a:spLocks noGrp="1"/>
          </p:cNvSpPr>
          <p:nvPr>
            <p:ph type="dgm" sz="quarter" idx="13"/>
          </p:nvPr>
        </p:nvSpPr>
        <p:spPr>
          <a:xfrm>
            <a:off x="1184475" y="1981200"/>
            <a:ext cx="6781800" cy="3962400"/>
          </a:xfrm>
        </p:spPr>
        <p:txBody>
          <a:bodyPr rtlCol="0">
            <a:normAutofit/>
          </a:bodyPr>
          <a:lstStyle/>
          <a:p>
            <a:pPr lvl="0"/>
            <a:endParaRPr lang="en-US" noProof="0" dirty="0"/>
          </a:p>
        </p:txBody>
      </p:sp>
      <p:sp>
        <p:nvSpPr>
          <p:cNvPr id="4" name="Date Placeholder 3"/>
          <p:cNvSpPr>
            <a:spLocks noGrp="1"/>
          </p:cNvSpPr>
          <p:nvPr>
            <p:ph type="dt" sz="half" idx="14"/>
          </p:nvPr>
        </p:nvSpPr>
        <p:spPr/>
        <p:txBody>
          <a:bodyPr/>
          <a:lstStyle>
            <a:lvl1pPr>
              <a:defRPr/>
            </a:lvl1pPr>
          </a:lstStyle>
          <a:p>
            <a:pPr>
              <a:defRPr/>
            </a:pPr>
            <a:fld id="{30B461B9-3D74-0540-8632-23B2BB2567AE}" type="datetime1">
              <a:rPr lang="en-US" smtClean="0"/>
              <a:t>13/04/12</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98FA8498-5F64-4827-8B8F-C03361F3AEB4}"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53A641-E0D2-E24F-9A9E-4EFD6BB935B6}" type="datetime1">
              <a:rPr lang="en-US" smtClean="0"/>
              <a:t>13/04/12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29C3CD-835F-48E1-8859-CF9FBDCFB4C1}"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007A50-E48F-BD4F-BAF7-91DCC2603A4B}" type="datetime1">
              <a:rPr lang="en-US" smtClean="0"/>
              <a:t>13/04/12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92169D-621D-43C6-BFF3-815C12F441E1}"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D545D5-F3B4-6C49-BD10-30A8F7ACF0BD}" type="datetime1">
              <a:rPr lang="en-US" smtClean="0"/>
              <a:t>13/04/12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D1212E0-D02A-406B-B4D5-DEF773243D1E}"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ADADA5-B0A5-C54D-A441-BAE430DE8867}" type="datetime1">
              <a:rPr lang="en-US" smtClean="0"/>
              <a:t>13/04/12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EEB603C-0092-4DE7-95ED-7A762BAE7C00}"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theme" Target="../theme/theme2.xml"/><Relationship Id="rId18"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1027" name="Title Placeholder 1"/>
          <p:cNvSpPr>
            <a:spLocks noGrp="1"/>
          </p:cNvSpPr>
          <p:nvPr>
            <p:ph type="title"/>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85800" y="1447800"/>
            <a:ext cx="8001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292523">
                    <a:tint val="75000"/>
                  </a:srgbClr>
                </a:solidFill>
                <a:latin typeface="+mn-lt"/>
                <a:cs typeface="+mn-cs"/>
              </a:defRPr>
            </a:lvl1pPr>
          </a:lstStyle>
          <a:p>
            <a:pPr>
              <a:defRPr/>
            </a:pPr>
            <a:fld id="{6D6F1A98-5E97-D34C-8A31-4691DF8195B2}" type="datetime1">
              <a:rPr lang="en-US" smtClean="0"/>
              <a:t>13/04/12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292523">
                    <a:tint val="75000"/>
                  </a:srgb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292523">
                    <a:tint val="75000"/>
                  </a:srgbClr>
                </a:solidFill>
                <a:latin typeface="+mn-lt"/>
                <a:cs typeface="+mn-cs"/>
              </a:defRPr>
            </a:lvl1pPr>
          </a:lstStyle>
          <a:p>
            <a:pPr>
              <a:defRPr/>
            </a:pPr>
            <a:fld id="{CE8918A8-FB68-4AD5-8592-56F706B239F9}"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08" r:id="rId2"/>
    <p:sldLayoutId id="2147483707" r:id="rId3"/>
    <p:sldLayoutId id="2147483706" r:id="rId4"/>
    <p:sldLayoutId id="2147483705" r:id="rId5"/>
    <p:sldLayoutId id="2147483704" r:id="rId6"/>
    <p:sldLayoutId id="2147483703" r:id="rId7"/>
    <p:sldLayoutId id="2147483702" r:id="rId8"/>
    <p:sldLayoutId id="2147483701" r:id="rId9"/>
    <p:sldLayoutId id="2147483700" r:id="rId10"/>
    <p:sldLayoutId id="2147483699" r:id="rId11"/>
    <p:sldLayoutId id="2147483698" r:id="rId12"/>
    <p:sldLayoutId id="2147483721" r:id="rId13"/>
    <p:sldLayoutId id="2147483722" r:id="rId14"/>
    <p:sldLayoutId id="2147483726" r:id="rId15"/>
    <p:sldLayoutId id="2147483727" r:id="rId16"/>
  </p:sldLayoutIdLst>
  <p:hf hdr="0" ftr="0" dt="0"/>
  <p:txStyles>
    <p:titleStyle>
      <a:lvl1pPr algn="ctr" rtl="0" eaLnBrk="0" fontAlgn="base" hangingPunct="0">
        <a:lnSpc>
          <a:spcPct val="90000"/>
        </a:lnSpc>
        <a:spcBef>
          <a:spcPct val="0"/>
        </a:spcBef>
        <a:spcAft>
          <a:spcPct val="0"/>
        </a:spcAft>
        <a:defRPr sz="3600" b="1" kern="1200">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defRPr>
      </a:lvl2pPr>
      <a:lvl3pPr algn="ctr" rtl="0" eaLnBrk="0" fontAlgn="base" hangingPunct="0">
        <a:lnSpc>
          <a:spcPct val="90000"/>
        </a:lnSpc>
        <a:spcBef>
          <a:spcPct val="0"/>
        </a:spcBef>
        <a:spcAft>
          <a:spcPct val="0"/>
        </a:spcAft>
        <a:defRPr sz="3600" b="1">
          <a:solidFill>
            <a:srgbClr val="FFFFFF"/>
          </a:solidFill>
          <a:latin typeface="Arial" charset="0"/>
        </a:defRPr>
      </a:lvl3pPr>
      <a:lvl4pPr algn="ctr" rtl="0" eaLnBrk="0" fontAlgn="base" hangingPunct="0">
        <a:lnSpc>
          <a:spcPct val="90000"/>
        </a:lnSpc>
        <a:spcBef>
          <a:spcPct val="0"/>
        </a:spcBef>
        <a:spcAft>
          <a:spcPct val="0"/>
        </a:spcAft>
        <a:defRPr sz="3600" b="1">
          <a:solidFill>
            <a:srgbClr val="FFFFFF"/>
          </a:solidFill>
          <a:latin typeface="Arial" charset="0"/>
        </a:defRPr>
      </a:lvl4pPr>
      <a:lvl5pPr algn="ctr" rtl="0" eaLnBrk="0" fontAlgn="base" hangingPunct="0">
        <a:lnSpc>
          <a:spcPct val="90000"/>
        </a:lnSpc>
        <a:spcBef>
          <a:spcPct val="0"/>
        </a:spcBef>
        <a:spcAft>
          <a:spcPct val="0"/>
        </a:spcAft>
        <a:defRPr sz="3600" b="1">
          <a:solidFill>
            <a:srgbClr val="FFFFFF"/>
          </a:solidFill>
          <a:latin typeface="Arial" charset="0"/>
        </a:defRPr>
      </a:lvl5pPr>
      <a:lvl6pPr marL="457200" algn="ctr" rtl="0" fontAlgn="base">
        <a:lnSpc>
          <a:spcPct val="90000"/>
        </a:lnSpc>
        <a:spcBef>
          <a:spcPct val="0"/>
        </a:spcBef>
        <a:spcAft>
          <a:spcPct val="0"/>
        </a:spcAft>
        <a:defRPr sz="3600" b="1">
          <a:solidFill>
            <a:srgbClr val="FFFFFF"/>
          </a:solidFill>
          <a:latin typeface="Arial" charset="0"/>
        </a:defRPr>
      </a:lvl6pPr>
      <a:lvl7pPr marL="914400" algn="ctr" rtl="0" fontAlgn="base">
        <a:lnSpc>
          <a:spcPct val="90000"/>
        </a:lnSpc>
        <a:spcBef>
          <a:spcPct val="0"/>
        </a:spcBef>
        <a:spcAft>
          <a:spcPct val="0"/>
        </a:spcAft>
        <a:defRPr sz="3600" b="1">
          <a:solidFill>
            <a:srgbClr val="FFFFFF"/>
          </a:solidFill>
          <a:latin typeface="Arial" charset="0"/>
        </a:defRPr>
      </a:lvl7pPr>
      <a:lvl8pPr marL="1371600" algn="ctr" rtl="0" fontAlgn="base">
        <a:lnSpc>
          <a:spcPct val="90000"/>
        </a:lnSpc>
        <a:spcBef>
          <a:spcPct val="0"/>
        </a:spcBef>
        <a:spcAft>
          <a:spcPct val="0"/>
        </a:spcAft>
        <a:defRPr sz="3600" b="1">
          <a:solidFill>
            <a:srgbClr val="FFFFFF"/>
          </a:solidFill>
          <a:latin typeface="Arial" charset="0"/>
        </a:defRPr>
      </a:lvl8pPr>
      <a:lvl9pPr marL="1828800" algn="ctr" rtl="0" fontAlgn="base">
        <a:lnSpc>
          <a:spcPct val="90000"/>
        </a:lnSpc>
        <a:spcBef>
          <a:spcPct val="0"/>
        </a:spcBef>
        <a:spcAft>
          <a:spcPct val="0"/>
        </a:spcAft>
        <a:defRPr sz="3600" b="1">
          <a:solidFill>
            <a:srgbClr val="FFFFFF"/>
          </a:solidFill>
          <a:latin typeface="Arial" charset="0"/>
        </a:defRPr>
      </a:lvl9pPr>
    </p:titleStyle>
    <p:bodyStyle>
      <a:lvl1pPr marL="509588" indent="-336550" algn="l" rtl="0" eaLnBrk="0" fontAlgn="base" hangingPunct="0">
        <a:spcBef>
          <a:spcPct val="20000"/>
        </a:spcBef>
        <a:spcAft>
          <a:spcPct val="0"/>
        </a:spcAft>
        <a:buClr>
          <a:srgbClr val="FF7900"/>
        </a:buClr>
        <a:buBlip>
          <a:blip r:embed="rId18"/>
        </a:buBlip>
        <a:defRPr sz="2800" kern="1200">
          <a:solidFill>
            <a:srgbClr val="000000"/>
          </a:solidFill>
          <a:latin typeface="+mn-lt"/>
          <a:ea typeface="+mn-ea"/>
          <a:cs typeface="+mn-cs"/>
        </a:defRPr>
      </a:lvl1pPr>
      <a:lvl2pPr marL="798513" indent="-288925" algn="l" rtl="0" eaLnBrk="0" fontAlgn="base" hangingPunct="0">
        <a:spcBef>
          <a:spcPct val="20000"/>
        </a:spcBef>
        <a:spcAft>
          <a:spcPct val="0"/>
        </a:spcAft>
        <a:buFont typeface="Arial" charset="0"/>
        <a:buChar char="–"/>
        <a:defRPr sz="2400" kern="1200">
          <a:solidFill>
            <a:srgbClr val="000000"/>
          </a:solidFill>
          <a:latin typeface="+mn-lt"/>
          <a:ea typeface="+mn-ea"/>
          <a:cs typeface="+mn-cs"/>
        </a:defRPr>
      </a:lvl2pPr>
      <a:lvl3pPr marL="1030288" indent="-231775" algn="l" rtl="0" eaLnBrk="0" fontAlgn="base" hangingPunct="0">
        <a:spcBef>
          <a:spcPct val="20000"/>
        </a:spcBef>
        <a:spcAft>
          <a:spcPct val="0"/>
        </a:spcAft>
        <a:buClr>
          <a:srgbClr val="8CB8C6"/>
        </a:buClr>
        <a:buFont typeface="Symbol" pitchFamily="18" charset="2"/>
        <a:buChar char="·"/>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1371600"/>
          </a:xfrm>
          <a:prstGeom prst="rect">
            <a:avLst/>
          </a:prstGeom>
          <a:solidFill>
            <a:srgbClr val="8CB8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16387" name="Title Placeholder 1"/>
          <p:cNvSpPr>
            <a:spLocks noGrp="1"/>
          </p:cNvSpPr>
          <p:nvPr>
            <p:ph type="title"/>
          </p:nvPr>
        </p:nvSpPr>
        <p:spPr bwMode="auto">
          <a:xfrm>
            <a:off x="0" y="152400"/>
            <a:ext cx="9144000" cy="1143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388" name="Text Placeholder 2"/>
          <p:cNvSpPr>
            <a:spLocks noGrp="1"/>
          </p:cNvSpPr>
          <p:nvPr>
            <p:ph type="body" idx="1"/>
          </p:nvPr>
        </p:nvSpPr>
        <p:spPr bwMode="auto">
          <a:xfrm>
            <a:off x="685800" y="1447800"/>
            <a:ext cx="8001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292523">
                    <a:tint val="75000"/>
                  </a:srgbClr>
                </a:solidFill>
                <a:latin typeface="+mn-lt"/>
                <a:cs typeface="+mn-cs"/>
              </a:defRPr>
            </a:lvl1pPr>
          </a:lstStyle>
          <a:p>
            <a:pPr>
              <a:defRPr/>
            </a:pPr>
            <a:fld id="{CD8F59D2-4132-7448-AF6B-01E3F0DC50C2}" type="datetime1">
              <a:rPr lang="en-US" smtClean="0"/>
              <a:t>13/04/12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rgbClr val="292523">
                    <a:tint val="75000"/>
                  </a:srgb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292523">
                    <a:tint val="75000"/>
                  </a:srgbClr>
                </a:solidFill>
                <a:latin typeface="+mn-lt"/>
                <a:cs typeface="+mn-cs"/>
              </a:defRPr>
            </a:lvl1pPr>
          </a:lstStyle>
          <a:p>
            <a:pPr>
              <a:defRPr/>
            </a:pPr>
            <a:fld id="{AFEFC09B-D70F-4B42-9217-D8DD170CF250}"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09" r:id="rId12"/>
    <p:sldLayoutId id="2147483724" r:id="rId13"/>
    <p:sldLayoutId id="2147483725" r:id="rId14"/>
    <p:sldLayoutId id="2147483728" r:id="rId15"/>
    <p:sldLayoutId id="2147483729" r:id="rId16"/>
  </p:sldLayoutIdLst>
  <p:hf hdr="0" ftr="0" dt="0"/>
  <p:txStyles>
    <p:titleStyle>
      <a:lvl1pPr algn="ctr" rtl="0" eaLnBrk="0" fontAlgn="base" hangingPunct="0">
        <a:lnSpc>
          <a:spcPct val="90000"/>
        </a:lnSpc>
        <a:spcBef>
          <a:spcPct val="0"/>
        </a:spcBef>
        <a:spcAft>
          <a:spcPct val="0"/>
        </a:spcAft>
        <a:defRPr sz="3600" b="1" kern="1200">
          <a:solidFill>
            <a:srgbClr val="FFFFFF"/>
          </a:solidFill>
          <a:latin typeface="+mj-lt"/>
          <a:ea typeface="+mj-ea"/>
          <a:cs typeface="+mj-cs"/>
        </a:defRPr>
      </a:lvl1pPr>
      <a:lvl2pPr algn="ctr" rtl="0" eaLnBrk="0" fontAlgn="base" hangingPunct="0">
        <a:lnSpc>
          <a:spcPct val="90000"/>
        </a:lnSpc>
        <a:spcBef>
          <a:spcPct val="0"/>
        </a:spcBef>
        <a:spcAft>
          <a:spcPct val="0"/>
        </a:spcAft>
        <a:defRPr sz="3600" b="1">
          <a:solidFill>
            <a:srgbClr val="FFFFFF"/>
          </a:solidFill>
          <a:latin typeface="Arial" charset="0"/>
        </a:defRPr>
      </a:lvl2pPr>
      <a:lvl3pPr algn="ctr" rtl="0" eaLnBrk="0" fontAlgn="base" hangingPunct="0">
        <a:lnSpc>
          <a:spcPct val="90000"/>
        </a:lnSpc>
        <a:spcBef>
          <a:spcPct val="0"/>
        </a:spcBef>
        <a:spcAft>
          <a:spcPct val="0"/>
        </a:spcAft>
        <a:defRPr sz="3600" b="1">
          <a:solidFill>
            <a:srgbClr val="FFFFFF"/>
          </a:solidFill>
          <a:latin typeface="Arial" charset="0"/>
        </a:defRPr>
      </a:lvl3pPr>
      <a:lvl4pPr algn="ctr" rtl="0" eaLnBrk="0" fontAlgn="base" hangingPunct="0">
        <a:lnSpc>
          <a:spcPct val="90000"/>
        </a:lnSpc>
        <a:spcBef>
          <a:spcPct val="0"/>
        </a:spcBef>
        <a:spcAft>
          <a:spcPct val="0"/>
        </a:spcAft>
        <a:defRPr sz="3600" b="1">
          <a:solidFill>
            <a:srgbClr val="FFFFFF"/>
          </a:solidFill>
          <a:latin typeface="Arial" charset="0"/>
        </a:defRPr>
      </a:lvl4pPr>
      <a:lvl5pPr algn="ctr" rtl="0" eaLnBrk="0" fontAlgn="base" hangingPunct="0">
        <a:lnSpc>
          <a:spcPct val="90000"/>
        </a:lnSpc>
        <a:spcBef>
          <a:spcPct val="0"/>
        </a:spcBef>
        <a:spcAft>
          <a:spcPct val="0"/>
        </a:spcAft>
        <a:defRPr sz="3600" b="1">
          <a:solidFill>
            <a:srgbClr val="FFFFFF"/>
          </a:solidFill>
          <a:latin typeface="Arial" charset="0"/>
        </a:defRPr>
      </a:lvl5pPr>
      <a:lvl6pPr marL="457200" algn="ctr" rtl="0" fontAlgn="base">
        <a:lnSpc>
          <a:spcPct val="90000"/>
        </a:lnSpc>
        <a:spcBef>
          <a:spcPct val="0"/>
        </a:spcBef>
        <a:spcAft>
          <a:spcPct val="0"/>
        </a:spcAft>
        <a:defRPr sz="3600" b="1">
          <a:solidFill>
            <a:srgbClr val="FFFFFF"/>
          </a:solidFill>
          <a:latin typeface="Arial" charset="0"/>
        </a:defRPr>
      </a:lvl6pPr>
      <a:lvl7pPr marL="914400" algn="ctr" rtl="0" fontAlgn="base">
        <a:lnSpc>
          <a:spcPct val="90000"/>
        </a:lnSpc>
        <a:spcBef>
          <a:spcPct val="0"/>
        </a:spcBef>
        <a:spcAft>
          <a:spcPct val="0"/>
        </a:spcAft>
        <a:defRPr sz="3600" b="1">
          <a:solidFill>
            <a:srgbClr val="FFFFFF"/>
          </a:solidFill>
          <a:latin typeface="Arial" charset="0"/>
        </a:defRPr>
      </a:lvl7pPr>
      <a:lvl8pPr marL="1371600" algn="ctr" rtl="0" fontAlgn="base">
        <a:lnSpc>
          <a:spcPct val="90000"/>
        </a:lnSpc>
        <a:spcBef>
          <a:spcPct val="0"/>
        </a:spcBef>
        <a:spcAft>
          <a:spcPct val="0"/>
        </a:spcAft>
        <a:defRPr sz="3600" b="1">
          <a:solidFill>
            <a:srgbClr val="FFFFFF"/>
          </a:solidFill>
          <a:latin typeface="Arial" charset="0"/>
        </a:defRPr>
      </a:lvl8pPr>
      <a:lvl9pPr marL="1828800" algn="ctr" rtl="0" fontAlgn="base">
        <a:lnSpc>
          <a:spcPct val="90000"/>
        </a:lnSpc>
        <a:spcBef>
          <a:spcPct val="0"/>
        </a:spcBef>
        <a:spcAft>
          <a:spcPct val="0"/>
        </a:spcAft>
        <a:defRPr sz="3600" b="1">
          <a:solidFill>
            <a:srgbClr val="FFFFFF"/>
          </a:solidFill>
          <a:latin typeface="Arial" charset="0"/>
        </a:defRPr>
      </a:lvl9pPr>
    </p:titleStyle>
    <p:bodyStyle>
      <a:lvl1pPr marL="509588" indent="-336550" algn="l" rtl="0" eaLnBrk="0" fontAlgn="base" hangingPunct="0">
        <a:spcBef>
          <a:spcPct val="20000"/>
        </a:spcBef>
        <a:spcAft>
          <a:spcPct val="0"/>
        </a:spcAft>
        <a:buClr>
          <a:srgbClr val="FF7900"/>
        </a:buClr>
        <a:buBlip>
          <a:blip r:embed="rId18"/>
        </a:buBlip>
        <a:defRPr sz="2800" kern="1200">
          <a:solidFill>
            <a:srgbClr val="000000"/>
          </a:solidFill>
          <a:latin typeface="+mn-lt"/>
          <a:ea typeface="+mn-ea"/>
          <a:cs typeface="+mn-cs"/>
        </a:defRPr>
      </a:lvl1pPr>
      <a:lvl2pPr marL="798513" indent="-288925" algn="l" rtl="0" eaLnBrk="0" fontAlgn="base" hangingPunct="0">
        <a:spcBef>
          <a:spcPct val="20000"/>
        </a:spcBef>
        <a:spcAft>
          <a:spcPct val="0"/>
        </a:spcAft>
        <a:buFont typeface="Arial" charset="0"/>
        <a:buChar char="–"/>
        <a:defRPr sz="2400" kern="1200">
          <a:solidFill>
            <a:srgbClr val="000000"/>
          </a:solidFill>
          <a:latin typeface="+mn-lt"/>
          <a:ea typeface="+mn-ea"/>
          <a:cs typeface="+mn-cs"/>
        </a:defRPr>
      </a:lvl2pPr>
      <a:lvl3pPr marL="1030288" indent="-231775" algn="l" rtl="0" eaLnBrk="0" fontAlgn="base" hangingPunct="0">
        <a:spcBef>
          <a:spcPct val="20000"/>
        </a:spcBef>
        <a:spcAft>
          <a:spcPct val="0"/>
        </a:spcAft>
        <a:buClr>
          <a:srgbClr val="8CB8C6"/>
        </a:buClr>
        <a:buFont typeface="Symbol" pitchFamily="18" charset="2"/>
        <a:buChar char="·"/>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5" Type="http://schemas.openxmlformats.org/officeDocument/2006/relationships/oleObject" Target="../embeddings/oleObject4.bin"/><Relationship Id="rId6"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oleObject" Target="../embeddings/Microsoft_Excel_97_-_2004-blad2.xls"/><Relationship Id="rId5"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8.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8.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1.xml"/><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0.png"/><Relationship Id="rId5" Type="http://schemas.openxmlformats.org/officeDocument/2006/relationships/oleObject" Target="../embeddings/oleObject6.bin"/><Relationship Id="rId6"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2.jpeg"/><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4.jpeg"/><Relationship Id="rId3"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 Id="rId3"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oleObject" Target="../embeddings/Microsoft_Excel_97_-_2004-blad3.xls"/><Relationship Id="rId5" Type="http://schemas.openxmlformats.org/officeDocument/2006/relationships/image" Target="../media/image37.emf"/><Relationship Id="rId6" Type="http://schemas.openxmlformats.org/officeDocument/2006/relationships/oleObject" Target="../embeddings/oleObject8.bin"/><Relationship Id="rId7" Type="http://schemas.openxmlformats.org/officeDocument/2006/relationships/oleObject" Target="../embeddings/Microsoft_Excel_97_-_2004-blad4.xls"/><Relationship Id="rId8" Type="http://schemas.openxmlformats.org/officeDocument/2006/relationships/image" Target="../media/image38.emf"/><Relationship Id="rId1" Type="http://schemas.openxmlformats.org/officeDocument/2006/relationships/vmlDrawing" Target="../drawings/vmlDrawing6.vml"/><Relationship Id="rId2"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oleObject" Target="../embeddings/Microsoft_Excel_97_-_2004-blad5.xls"/><Relationship Id="rId5" Type="http://schemas.openxmlformats.org/officeDocument/2006/relationships/image" Target="../media/image39.emf"/><Relationship Id="rId6" Type="http://schemas.openxmlformats.org/officeDocument/2006/relationships/oleObject" Target="../embeddings/oleObject10.bin"/><Relationship Id="rId7" Type="http://schemas.openxmlformats.org/officeDocument/2006/relationships/oleObject" Target="../embeddings/Microsoft_Excel_97_-_2004-blad6.xls"/><Relationship Id="rId8" Type="http://schemas.openxmlformats.org/officeDocument/2006/relationships/image" Target="../media/image40.emf"/><Relationship Id="rId9" Type="http://schemas.openxmlformats.org/officeDocument/2006/relationships/image" Target="../media/image41.jpeg"/><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2.jpeg"/><Relationship Id="rId3"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18.xml"/><Relationship Id="rId2" Type="http://schemas.openxmlformats.org/officeDocument/2006/relationships/image" Target="../media/image4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7.jpeg"/><Relationship Id="rId3" Type="http://schemas.openxmlformats.org/officeDocument/2006/relationships/image" Target="../media/image48.jpeg"/></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hyperlink" Target="http://www.espcop.org/" TargetMode="External"/><Relationship Id="rId1" Type="http://schemas.openxmlformats.org/officeDocument/2006/relationships/slideLayout" Target="../slideLayouts/slideLayout32.xml"/><Relationship Id="rId2" Type="http://schemas.openxmlformats.org/officeDocument/2006/relationships/image" Target="../media/image4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18.xml"/><Relationship Id="rId2" Type="http://schemas.openxmlformats.org/officeDocument/2006/relationships/image" Target="../media/image5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blad1.xls"/><Relationship Id="rId5"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ctrTitle"/>
          </p:nvPr>
        </p:nvSpPr>
        <p:spPr/>
        <p:txBody>
          <a:bodyPr>
            <a:noAutofit/>
          </a:bodyPr>
          <a:lstStyle/>
          <a:p>
            <a:pPr eaLnBrk="1" hangingPunct="1"/>
            <a:r>
              <a:rPr lang="en-US" sz="4000" dirty="0" smtClean="0"/>
              <a:t>Measuring abdominal compliance for laparoscopic procedures</a:t>
            </a:r>
          </a:p>
        </p:txBody>
      </p:sp>
      <p:sp>
        <p:nvSpPr>
          <p:cNvPr id="31752" name="Subtitle 9"/>
          <p:cNvSpPr>
            <a:spLocks noGrp="1"/>
          </p:cNvSpPr>
          <p:nvPr>
            <p:ph type="subTitle" idx="1"/>
          </p:nvPr>
        </p:nvSpPr>
        <p:spPr>
          <a:xfrm>
            <a:off x="886024" y="3810000"/>
            <a:ext cx="7388352" cy="2692400"/>
          </a:xfrm>
        </p:spPr>
        <p:txBody>
          <a:bodyPr>
            <a:normAutofit fontScale="40000" lnSpcReduction="20000"/>
          </a:bodyPr>
          <a:lstStyle/>
          <a:p>
            <a:pPr eaLnBrk="1" hangingPunct="1"/>
            <a:r>
              <a:rPr lang="en-US" sz="6400" dirty="0" smtClean="0"/>
              <a:t>Jan Mulier</a:t>
            </a:r>
            <a:endParaRPr lang="en-US" sz="6400" dirty="0"/>
          </a:p>
          <a:p>
            <a:pPr eaLnBrk="1" hangingPunct="1"/>
            <a:r>
              <a:rPr lang="en-US" sz="6400" dirty="0" smtClean="0"/>
              <a:t>Jose </a:t>
            </a:r>
            <a:r>
              <a:rPr lang="en-US" sz="6400" dirty="0"/>
              <a:t>Lara Tamayo</a:t>
            </a:r>
          </a:p>
          <a:p>
            <a:pPr eaLnBrk="1" hangingPunct="1"/>
            <a:endParaRPr lang="en-US" sz="5800" dirty="0" smtClean="0"/>
          </a:p>
          <a:p>
            <a:pPr eaLnBrk="1" hangingPunct="1"/>
            <a:endParaRPr lang="en-US" dirty="0"/>
          </a:p>
          <a:p>
            <a:pPr eaLnBrk="1" hangingPunct="1"/>
            <a:r>
              <a:rPr lang="en-US" dirty="0" smtClean="0"/>
              <a:t>9:15 – 10:15</a:t>
            </a:r>
          </a:p>
          <a:p>
            <a:pPr eaLnBrk="1" hangingPunct="1"/>
            <a:r>
              <a:rPr lang="en-US" dirty="0" smtClean="0"/>
              <a:t>10:30 – 11:30</a:t>
            </a:r>
          </a:p>
          <a:p>
            <a:pPr eaLnBrk="1" hangingPunct="1"/>
            <a:endParaRPr lang="en-US" dirty="0"/>
          </a:p>
          <a:p>
            <a:pPr eaLnBrk="1" hangingPunct="1"/>
            <a:r>
              <a:rPr lang="en-US" dirty="0" smtClean="0"/>
              <a:t>Friday17 </a:t>
            </a:r>
            <a:r>
              <a:rPr lang="en-US" dirty="0" err="1" smtClean="0"/>
              <a:t>feb</a:t>
            </a:r>
            <a:r>
              <a:rPr lang="en-US" dirty="0" smtClean="0"/>
              <a:t> 2012</a:t>
            </a:r>
          </a:p>
          <a:p>
            <a:pPr eaLnBrk="1" hangingPunct="1"/>
            <a:endParaRPr lang="en-US" dirty="0" smtClean="0"/>
          </a:p>
          <a:p>
            <a:pPr eaLnBrk="1" hangingPunct="1"/>
            <a:r>
              <a:rPr lang="en-US" sz="4500" dirty="0" smtClean="0"/>
              <a:t>Workshop session IBIZA</a:t>
            </a:r>
          </a:p>
        </p:txBody>
      </p:sp>
      <p:sp>
        <p:nvSpPr>
          <p:cNvPr id="4" name="Oval 3"/>
          <p:cNvSpPr/>
          <p:nvPr/>
        </p:nvSpPr>
        <p:spPr>
          <a:xfrm>
            <a:off x="-76200" y="101600"/>
            <a:ext cx="1096963" cy="1098550"/>
          </a:xfrm>
          <a:prstGeom prst="ellipse">
            <a:avLst/>
          </a:prstGeom>
          <a:solidFill>
            <a:srgbClr val="A0C5D0"/>
          </a:solidFill>
          <a:ln>
            <a:solidFill>
              <a:srgbClr val="A0C5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5" name="Oval 4"/>
          <p:cNvSpPr/>
          <p:nvPr/>
        </p:nvSpPr>
        <p:spPr>
          <a:xfrm>
            <a:off x="4870450" y="101600"/>
            <a:ext cx="1096963" cy="1098550"/>
          </a:xfrm>
          <a:prstGeom prst="ellipse">
            <a:avLst/>
          </a:prstGeom>
          <a:solidFill>
            <a:srgbClr val="A0C5D0"/>
          </a:solidFill>
          <a:ln>
            <a:solidFill>
              <a:srgbClr val="A0C5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6" name="Oval 5"/>
          <p:cNvSpPr/>
          <p:nvPr/>
        </p:nvSpPr>
        <p:spPr>
          <a:xfrm>
            <a:off x="6518275" y="101600"/>
            <a:ext cx="1096963" cy="1098550"/>
          </a:xfrm>
          <a:prstGeom prst="ellipse">
            <a:avLst/>
          </a:prstGeom>
          <a:solidFill>
            <a:srgbClr val="A0C5D0"/>
          </a:solidFill>
          <a:ln>
            <a:solidFill>
              <a:srgbClr val="A0C5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7" name="Oval 6"/>
          <p:cNvSpPr/>
          <p:nvPr/>
        </p:nvSpPr>
        <p:spPr>
          <a:xfrm>
            <a:off x="8167688" y="101600"/>
            <a:ext cx="1096962" cy="1098550"/>
          </a:xfrm>
          <a:prstGeom prst="ellipse">
            <a:avLst/>
          </a:prstGeom>
          <a:solidFill>
            <a:srgbClr val="A0C5D0"/>
          </a:solidFill>
          <a:ln>
            <a:solidFill>
              <a:srgbClr val="A0C5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8" name="Oval 7"/>
          <p:cNvSpPr/>
          <p:nvPr/>
        </p:nvSpPr>
        <p:spPr>
          <a:xfrm>
            <a:off x="3221038" y="101600"/>
            <a:ext cx="1096962" cy="1098550"/>
          </a:xfrm>
          <a:prstGeom prst="ellipse">
            <a:avLst/>
          </a:prstGeom>
          <a:solidFill>
            <a:srgbClr val="A0C5D0"/>
          </a:solidFill>
          <a:ln>
            <a:solidFill>
              <a:srgbClr val="A0C5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9" name="Oval 8"/>
          <p:cNvSpPr/>
          <p:nvPr/>
        </p:nvSpPr>
        <p:spPr>
          <a:xfrm>
            <a:off x="1573213" y="101600"/>
            <a:ext cx="1096962" cy="1098550"/>
          </a:xfrm>
          <a:prstGeom prst="ellipse">
            <a:avLst/>
          </a:prstGeom>
          <a:solidFill>
            <a:srgbClr val="A0C5D0"/>
          </a:solidFill>
          <a:ln>
            <a:solidFill>
              <a:srgbClr val="A0C5D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4D4D4D"/>
              </a:solidFill>
            </a:endParaRPr>
          </a:p>
        </p:txBody>
      </p:sp>
      <p:sp>
        <p:nvSpPr>
          <p:cNvPr id="2" name="Tijdelijke aanduiding voor dianummer 1"/>
          <p:cNvSpPr>
            <a:spLocks noGrp="1"/>
          </p:cNvSpPr>
          <p:nvPr>
            <p:ph type="sldNum" sz="quarter" idx="12"/>
          </p:nvPr>
        </p:nvSpPr>
        <p:spPr/>
        <p:txBody>
          <a:bodyPr/>
          <a:lstStyle/>
          <a:p>
            <a:pPr>
              <a:defRPr/>
            </a:pPr>
            <a:fld id="{A63BB87A-AD49-49CE-977F-D5B6DB2E391E}" type="slidenum">
              <a:rPr lang="en-US" smtClean="0"/>
              <a:pPr>
                <a:defRPr/>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JPM  18 05 2010  Anesthesie voor bariatrische heelk</a:t>
            </a:r>
            <a:endParaRPr lang="nl-NL"/>
          </a:p>
        </p:txBody>
      </p:sp>
      <p:sp>
        <p:nvSpPr>
          <p:cNvPr id="9" name="Slide Number Placeholder 5"/>
          <p:cNvSpPr>
            <a:spLocks noGrp="1"/>
          </p:cNvSpPr>
          <p:nvPr>
            <p:ph type="sldNum" sz="quarter" idx="12"/>
          </p:nvPr>
        </p:nvSpPr>
        <p:spPr/>
        <p:txBody>
          <a:bodyPr/>
          <a:lstStyle/>
          <a:p>
            <a:fld id="{A5A68D42-DA3B-9046-A675-D82A31D1F0E6}" type="slidenum">
              <a:rPr lang="nl-NL"/>
              <a:pPr/>
              <a:t>10</a:t>
            </a:fld>
            <a:endParaRPr lang="nl-NL"/>
          </a:p>
        </p:txBody>
      </p:sp>
      <p:sp>
        <p:nvSpPr>
          <p:cNvPr id="503810" name="Rectangle 2"/>
          <p:cNvSpPr>
            <a:spLocks noGrp="1" noChangeArrowheads="1"/>
          </p:cNvSpPr>
          <p:nvPr>
            <p:ph type="title"/>
          </p:nvPr>
        </p:nvSpPr>
        <p:spPr/>
        <p:txBody>
          <a:bodyPr/>
          <a:lstStyle/>
          <a:p>
            <a:r>
              <a:rPr lang="en-US"/>
              <a:t>CT scan</a:t>
            </a:r>
          </a:p>
        </p:txBody>
      </p:sp>
      <p:sp>
        <p:nvSpPr>
          <p:cNvPr id="503811" name="Rectangle 3"/>
          <p:cNvSpPr>
            <a:spLocks noGrp="1" noChangeArrowheads="1"/>
          </p:cNvSpPr>
          <p:nvPr>
            <p:ph type="body" idx="1"/>
          </p:nvPr>
        </p:nvSpPr>
        <p:spPr/>
        <p:txBody>
          <a:bodyPr/>
          <a:lstStyle/>
          <a:p>
            <a:endParaRPr lang="en-US"/>
          </a:p>
        </p:txBody>
      </p:sp>
      <p:pic>
        <p:nvPicPr>
          <p:cNvPr id="503812" name="Picture 4" descr="RY ex fit klein"/>
          <p:cNvPicPr>
            <a:picLocks noChangeAspect="1" noChangeArrowheads="1"/>
          </p:cNvPicPr>
          <p:nvPr/>
        </p:nvPicPr>
        <p:blipFill>
          <a:blip r:embed="rId3"/>
          <a:srcRect/>
          <a:stretch>
            <a:fillRect/>
          </a:stretch>
        </p:blipFill>
        <p:spPr bwMode="auto">
          <a:xfrm>
            <a:off x="0" y="26988"/>
            <a:ext cx="9144000" cy="6886575"/>
          </a:xfrm>
          <a:prstGeom prst="rect">
            <a:avLst/>
          </a:prstGeom>
          <a:noFill/>
        </p:spPr>
      </p:pic>
      <p:sp>
        <p:nvSpPr>
          <p:cNvPr id="503813" name="Rectangle 5"/>
          <p:cNvSpPr>
            <a:spLocks noChangeArrowheads="1"/>
          </p:cNvSpPr>
          <p:nvPr/>
        </p:nvSpPr>
        <p:spPr bwMode="auto">
          <a:xfrm>
            <a:off x="0" y="6092825"/>
            <a:ext cx="9099550" cy="776288"/>
          </a:xfrm>
          <a:prstGeom prst="rect">
            <a:avLst/>
          </a:prstGeom>
          <a:noFill/>
          <a:ln w="9525">
            <a:noFill/>
            <a:miter lim="800000"/>
            <a:headEnd/>
            <a:tailEnd/>
          </a:ln>
          <a:effectLst/>
        </p:spPr>
        <p:txBody>
          <a:bodyPr wrap="none">
            <a:prstTxWarp prst="textNoShape">
              <a:avLst/>
            </a:prstTxWarp>
            <a:spAutoFit/>
          </a:bodyPr>
          <a:lstStyle/>
          <a:p>
            <a:pPr algn="l" eaLnBrk="1" hangingPunct="1">
              <a:lnSpc>
                <a:spcPct val="80000"/>
              </a:lnSpc>
              <a:spcBef>
                <a:spcPct val="20000"/>
              </a:spcBef>
              <a:buFontTx/>
              <a:buChar char="•"/>
            </a:pPr>
            <a:r>
              <a:rPr lang="en-US" sz="1600">
                <a:solidFill>
                  <a:schemeClr val="bg1"/>
                </a:solidFill>
                <a:latin typeface="Arial" charset="0"/>
              </a:rPr>
              <a:t>Mulier J.P., Coenegrachts  CT analysis of the elastic deformation and elongation of the abdominal </a:t>
            </a:r>
          </a:p>
          <a:p>
            <a:pPr algn="l" eaLnBrk="1" hangingPunct="1">
              <a:lnSpc>
                <a:spcPct val="80000"/>
              </a:lnSpc>
              <a:spcBef>
                <a:spcPct val="20000"/>
              </a:spcBef>
            </a:pPr>
            <a:r>
              <a:rPr lang="en-US" sz="1600">
                <a:solidFill>
                  <a:schemeClr val="bg1"/>
                </a:solidFill>
                <a:latin typeface="Arial" charset="0"/>
              </a:rPr>
              <a:t>wall during colon inflation for virtual coloscopy </a:t>
            </a:r>
          </a:p>
          <a:p>
            <a:pPr algn="l" eaLnBrk="1" hangingPunct="1">
              <a:lnSpc>
                <a:spcPct val="80000"/>
              </a:lnSpc>
              <a:spcBef>
                <a:spcPct val="20000"/>
              </a:spcBef>
            </a:pPr>
            <a:r>
              <a:rPr lang="en-US" sz="1600">
                <a:solidFill>
                  <a:schemeClr val="bg1"/>
                </a:solidFill>
                <a:latin typeface="Arial" charset="0"/>
              </a:rPr>
              <a:t>Eur J Anesthesia 2008 Suppl</a:t>
            </a:r>
          </a:p>
        </p:txBody>
      </p:sp>
      <p:sp>
        <p:nvSpPr>
          <p:cNvPr id="503814" name="Oval 6"/>
          <p:cNvSpPr>
            <a:spLocks noChangeArrowheads="1"/>
          </p:cNvSpPr>
          <p:nvPr/>
        </p:nvSpPr>
        <p:spPr bwMode="auto">
          <a:xfrm>
            <a:off x="3275013" y="3284538"/>
            <a:ext cx="5400675" cy="2736850"/>
          </a:xfrm>
          <a:prstGeom prst="ellipse">
            <a:avLst/>
          </a:prstGeom>
          <a:noFill/>
          <a:ln w="38100" cap="sq">
            <a:solidFill>
              <a:srgbClr val="00FF00"/>
            </a:solidFill>
            <a:round/>
            <a:headEnd type="none" w="sm" len="sm"/>
            <a:tailEnd type="none" w="sm" len="sm"/>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err="1" smtClean="0"/>
              <a:t>Examples</a:t>
            </a:r>
            <a:r>
              <a:rPr lang="fr-FR" dirty="0" smtClean="0"/>
              <a:t> of P V </a:t>
            </a:r>
            <a:r>
              <a:rPr lang="fr-FR" dirty="0" err="1" smtClean="0"/>
              <a:t>loops</a:t>
            </a:r>
            <a:r>
              <a:rPr lang="fr-FR" dirty="0" smtClean="0"/>
              <a:t> in the abdomen</a:t>
            </a:r>
            <a:endParaRPr lang="fr-FR" dirty="0"/>
          </a:p>
        </p:txBody>
      </p:sp>
      <p:graphicFrame>
        <p:nvGraphicFramePr>
          <p:cNvPr id="4" name="Object 10"/>
          <p:cNvGraphicFramePr>
            <a:graphicFrameLocks noChangeAspect="1"/>
          </p:cNvGraphicFramePr>
          <p:nvPr>
            <p:extLst>
              <p:ext uri="{D42A27DB-BD31-4B8C-83A1-F6EECF244321}">
                <p14:modId xmlns:p14="http://schemas.microsoft.com/office/powerpoint/2010/main" val="332391786"/>
              </p:ext>
            </p:extLst>
          </p:nvPr>
        </p:nvGraphicFramePr>
        <p:xfrm>
          <a:off x="292100" y="1355725"/>
          <a:ext cx="4876800" cy="2771775"/>
        </p:xfrm>
        <a:graphic>
          <a:graphicData uri="http://schemas.openxmlformats.org/presentationml/2006/ole">
            <mc:AlternateContent xmlns:mc="http://schemas.openxmlformats.org/markup-compatibility/2006">
              <mc:Choice xmlns:v="urn:schemas-microsoft-com:vml" Requires="v">
                <p:oleObj spid="_x0000_s22567" name="Grafiek" r:id="rId3" imgW="4876800" imgH="2771851" progId="Excel.Chart.8">
                  <p:embed/>
                </p:oleObj>
              </mc:Choice>
              <mc:Fallback>
                <p:oleObj name="Grafiek" r:id="rId3" imgW="4876800" imgH="277185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355725"/>
                        <a:ext cx="48768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 name="Object 8"/>
          <p:cNvGraphicFramePr>
            <a:graphicFrameLocks noGrp="1" noChangeAspect="1"/>
          </p:cNvGraphicFramePr>
          <p:nvPr>
            <p:ph idx="1"/>
            <p:extLst>
              <p:ext uri="{D42A27DB-BD31-4B8C-83A1-F6EECF244321}">
                <p14:modId xmlns:p14="http://schemas.microsoft.com/office/powerpoint/2010/main" val="4268345907"/>
              </p:ext>
            </p:extLst>
          </p:nvPr>
        </p:nvGraphicFramePr>
        <p:xfrm>
          <a:off x="296862" y="4076700"/>
          <a:ext cx="4867275" cy="2781300"/>
        </p:xfrm>
        <a:graphic>
          <a:graphicData uri="http://schemas.openxmlformats.org/presentationml/2006/ole">
            <mc:AlternateContent xmlns:mc="http://schemas.openxmlformats.org/markup-compatibility/2006">
              <mc:Choice xmlns:v="urn:schemas-microsoft-com:vml" Requires="v">
                <p:oleObj spid="_x0000_s22568" name="Grafiek" r:id="rId5" imgW="4867351" imgH="2781300" progId="Excel.Chart.8">
                  <p:embed/>
                </p:oleObj>
              </mc:Choice>
              <mc:Fallback>
                <p:oleObj name="Grafiek" r:id="rId5" imgW="4867351" imgH="27813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62" y="4076700"/>
                        <a:ext cx="48672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ijdelijke aanduiding voor dianummer 5"/>
          <p:cNvSpPr>
            <a:spLocks noGrp="1"/>
          </p:cNvSpPr>
          <p:nvPr>
            <p:ph type="sldNum" sz="quarter" idx="12"/>
          </p:nvPr>
        </p:nvSpPr>
        <p:spPr/>
        <p:txBody>
          <a:bodyPr/>
          <a:lstStyle/>
          <a:p>
            <a:pPr>
              <a:defRPr/>
            </a:pPr>
            <a:fld id="{2AB15C9B-73DA-4B80-AF20-17D271E80254}" type="slidenum">
              <a:rPr lang="en-US" smtClean="0"/>
              <a:pPr>
                <a:defRPr/>
              </a:pPr>
              <a:t>11</a:t>
            </a:fld>
            <a:endParaRPr lang="en-US" dirty="0"/>
          </a:p>
        </p:txBody>
      </p:sp>
    </p:spTree>
    <p:extLst>
      <p:ext uri="{BB962C8B-B14F-4D97-AF65-F5344CB8AC3E}">
        <p14:creationId xmlns:p14="http://schemas.microsoft.com/office/powerpoint/2010/main" val="1417448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2. </a:t>
            </a:r>
            <a:r>
              <a:rPr lang="fr-FR" dirty="0" err="1" smtClean="0"/>
              <a:t>Clinical</a:t>
            </a:r>
            <a:r>
              <a:rPr lang="fr-FR" dirty="0" smtClean="0"/>
              <a:t> </a:t>
            </a:r>
            <a:r>
              <a:rPr lang="fr-FR" dirty="0" err="1" smtClean="0"/>
              <a:t>calculation</a:t>
            </a:r>
            <a:r>
              <a:rPr lang="fr-FR" dirty="0" smtClean="0"/>
              <a:t> </a:t>
            </a:r>
            <a:r>
              <a:rPr lang="fr-FR" dirty="0" err="1" smtClean="0"/>
              <a:t>at</a:t>
            </a:r>
            <a:r>
              <a:rPr lang="fr-FR" dirty="0" smtClean="0"/>
              <a:t> </a:t>
            </a:r>
            <a:r>
              <a:rPr lang="fr-FR" dirty="0" err="1"/>
              <a:t>start</a:t>
            </a:r>
            <a:r>
              <a:rPr lang="fr-FR" dirty="0"/>
              <a:t> of </a:t>
            </a:r>
            <a:r>
              <a:rPr lang="fr-FR" dirty="0" err="1" smtClean="0"/>
              <a:t>pneumoperitoneum</a:t>
            </a:r>
            <a:endParaRPr lang="fr-FR" dirty="0"/>
          </a:p>
        </p:txBody>
      </p:sp>
      <p:sp>
        <p:nvSpPr>
          <p:cNvPr id="3" name="Tijdelijke aanduiding voor inhoud 2"/>
          <p:cNvSpPr>
            <a:spLocks noGrp="1"/>
          </p:cNvSpPr>
          <p:nvPr>
            <p:ph idx="1"/>
          </p:nvPr>
        </p:nvSpPr>
        <p:spPr/>
        <p:txBody>
          <a:bodyPr/>
          <a:lstStyle/>
          <a:p>
            <a:r>
              <a:rPr lang="fr-FR" dirty="0"/>
              <a:t>PV0 and the C </a:t>
            </a:r>
            <a:r>
              <a:rPr lang="fr-FR" dirty="0" err="1"/>
              <a:t>can</a:t>
            </a:r>
            <a:r>
              <a:rPr lang="fr-FR" dirty="0"/>
              <a:t> </a:t>
            </a:r>
            <a:r>
              <a:rPr lang="fr-FR" dirty="0" err="1"/>
              <a:t>be</a:t>
            </a:r>
            <a:r>
              <a:rPr lang="fr-FR" dirty="0"/>
              <a:t> </a:t>
            </a:r>
            <a:r>
              <a:rPr lang="fr-FR" dirty="0" err="1" smtClean="0"/>
              <a:t>easely</a:t>
            </a:r>
            <a:r>
              <a:rPr lang="fr-FR" dirty="0" smtClean="0"/>
              <a:t> </a:t>
            </a:r>
            <a:r>
              <a:rPr lang="fr-FR" dirty="0" err="1" smtClean="0"/>
              <a:t>calculated</a:t>
            </a:r>
            <a:r>
              <a:rPr lang="fr-FR" dirty="0" smtClean="0"/>
              <a:t> </a:t>
            </a:r>
            <a:r>
              <a:rPr lang="fr-FR" dirty="0" err="1" smtClean="0"/>
              <a:t>at</a:t>
            </a:r>
            <a:r>
              <a:rPr lang="fr-FR" dirty="0" smtClean="0"/>
              <a:t> the </a:t>
            </a:r>
            <a:r>
              <a:rPr lang="fr-FR" dirty="0" err="1" smtClean="0"/>
              <a:t>start</a:t>
            </a:r>
            <a:r>
              <a:rPr lang="fr-FR" dirty="0" smtClean="0"/>
              <a:t> of </a:t>
            </a:r>
            <a:r>
              <a:rPr lang="fr-FR" dirty="0" err="1" smtClean="0"/>
              <a:t>pneumoperitoneum</a:t>
            </a:r>
            <a:r>
              <a:rPr lang="fr-FR" dirty="0" smtClean="0"/>
              <a:t>.</a:t>
            </a:r>
          </a:p>
          <a:p>
            <a:pPr lvl="1"/>
            <a:r>
              <a:rPr lang="fr-FR" dirty="0" err="1" smtClean="0"/>
              <a:t>During</a:t>
            </a:r>
            <a:r>
              <a:rPr lang="fr-FR" dirty="0" smtClean="0"/>
              <a:t> </a:t>
            </a:r>
            <a:r>
              <a:rPr lang="fr-FR" dirty="0" err="1" smtClean="0"/>
              <a:t>procedure</a:t>
            </a:r>
            <a:r>
              <a:rPr lang="fr-FR" dirty="0" smtClean="0"/>
              <a:t>: </a:t>
            </a:r>
            <a:r>
              <a:rPr lang="fr-FR" dirty="0" err="1" smtClean="0"/>
              <a:t>deflation</a:t>
            </a:r>
            <a:r>
              <a:rPr lang="fr-FR" dirty="0" smtClean="0"/>
              <a:t> and </a:t>
            </a:r>
            <a:r>
              <a:rPr lang="fr-FR" dirty="0" err="1" smtClean="0"/>
              <a:t>reinflation</a:t>
            </a:r>
            <a:r>
              <a:rPr lang="fr-FR" dirty="0" smtClean="0"/>
              <a:t> </a:t>
            </a:r>
            <a:r>
              <a:rPr lang="fr-FR" dirty="0" err="1" smtClean="0"/>
              <a:t>while</a:t>
            </a:r>
            <a:r>
              <a:rPr lang="fr-FR" dirty="0" smtClean="0"/>
              <a:t> no </a:t>
            </a:r>
            <a:r>
              <a:rPr lang="fr-FR" dirty="0" err="1" smtClean="0"/>
              <a:t>leak</a:t>
            </a:r>
            <a:r>
              <a:rPr lang="fr-FR" dirty="0" smtClean="0"/>
              <a:t>.</a:t>
            </a:r>
          </a:p>
          <a:p>
            <a:r>
              <a:rPr lang="fr-FR" dirty="0" err="1" smtClean="0"/>
              <a:t>Inflate</a:t>
            </a:r>
            <a:r>
              <a:rPr lang="fr-FR" dirty="0" smtClean="0"/>
              <a:t> to 0,5 L; 1 L; 1,5 L or 1L; 2L; 3 L</a:t>
            </a:r>
          </a:p>
          <a:p>
            <a:pPr lvl="1"/>
            <a:r>
              <a:rPr lang="fr-FR" dirty="0" smtClean="0"/>
              <a:t>Stop </a:t>
            </a:r>
            <a:r>
              <a:rPr lang="fr-FR" dirty="0" err="1" smtClean="0"/>
              <a:t>insufflator</a:t>
            </a:r>
            <a:r>
              <a:rPr lang="fr-FR" dirty="0" smtClean="0"/>
              <a:t> and </a:t>
            </a:r>
            <a:r>
              <a:rPr lang="fr-FR" dirty="0" err="1" smtClean="0"/>
              <a:t>measure</a:t>
            </a:r>
            <a:r>
              <a:rPr lang="fr-FR" dirty="0" smtClean="0"/>
              <a:t> </a:t>
            </a:r>
            <a:r>
              <a:rPr lang="fr-FR" dirty="0" err="1" smtClean="0"/>
              <a:t>lowest</a:t>
            </a:r>
            <a:r>
              <a:rPr lang="fr-FR" dirty="0" smtClean="0"/>
              <a:t> value (end expiration)</a:t>
            </a:r>
          </a:p>
          <a:p>
            <a:r>
              <a:rPr lang="fr-FR" dirty="0" smtClean="0"/>
              <a:t>Set out in PV </a:t>
            </a:r>
            <a:r>
              <a:rPr lang="fr-FR" dirty="0" err="1" smtClean="0"/>
              <a:t>diagram</a:t>
            </a:r>
            <a:r>
              <a:rPr lang="fr-FR" dirty="0" smtClean="0"/>
              <a:t> and fit </a:t>
            </a:r>
            <a:r>
              <a:rPr lang="fr-FR" dirty="0" err="1" smtClean="0"/>
              <a:t>linear</a:t>
            </a:r>
            <a:r>
              <a:rPr lang="fr-FR" dirty="0" smtClean="0"/>
              <a:t> line</a:t>
            </a:r>
          </a:p>
          <a:p>
            <a:pPr lvl="1"/>
            <a:r>
              <a:rPr lang="fr-FR" dirty="0" smtClean="0"/>
              <a:t>PV0: Crosses </a:t>
            </a:r>
            <a:r>
              <a:rPr lang="fr-FR" dirty="0" err="1" smtClean="0"/>
              <a:t>with</a:t>
            </a:r>
            <a:r>
              <a:rPr lang="fr-FR" dirty="0" smtClean="0"/>
              <a:t> Y axis</a:t>
            </a:r>
          </a:p>
          <a:p>
            <a:pPr lvl="1"/>
            <a:r>
              <a:rPr lang="fr-FR" dirty="0" smtClean="0"/>
              <a:t>E = 1/C: Angle of line</a:t>
            </a:r>
            <a:endParaRPr lang="fr-FR" dirty="0"/>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12</a:t>
            </a:fld>
            <a:endParaRPr lang="en-US" dirty="0"/>
          </a:p>
        </p:txBody>
      </p:sp>
    </p:spTree>
    <p:extLst>
      <p:ext uri="{BB962C8B-B14F-4D97-AF65-F5344CB8AC3E}">
        <p14:creationId xmlns:p14="http://schemas.microsoft.com/office/powerpoint/2010/main" val="30322133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C5D679C-DDD9-4640-B294-308FC20353BB}" type="slidenum">
              <a:rPr lang="en-US" smtClean="0"/>
              <a:pPr/>
              <a:t>13</a:t>
            </a:fld>
            <a:endParaRPr lang="en-US" dirty="0"/>
          </a:p>
        </p:txBody>
      </p:sp>
      <p:sp>
        <p:nvSpPr>
          <p:cNvPr id="6" name="TextBox 5"/>
          <p:cNvSpPr txBox="1"/>
          <p:nvPr/>
        </p:nvSpPr>
        <p:spPr>
          <a:xfrm>
            <a:off x="0" y="386360"/>
            <a:ext cx="9144000" cy="584776"/>
          </a:xfrm>
          <a:prstGeom prst="rect">
            <a:avLst/>
          </a:prstGeom>
          <a:noFill/>
        </p:spPr>
        <p:txBody>
          <a:bodyPr wrap="square" rtlCol="0">
            <a:spAutoFit/>
          </a:bodyPr>
          <a:lstStyle/>
          <a:p>
            <a:pPr algn="ctr"/>
            <a:r>
              <a:rPr lang="fr-FR" sz="3200" dirty="0" smtClean="0">
                <a:solidFill>
                  <a:srgbClr val="FFFFFF"/>
                </a:solidFill>
              </a:rPr>
              <a:t>2. </a:t>
            </a:r>
            <a:r>
              <a:rPr lang="fr-FR" sz="3200" dirty="0" err="1" smtClean="0">
                <a:solidFill>
                  <a:srgbClr val="FFFFFF"/>
                </a:solidFill>
              </a:rPr>
              <a:t>Simplified</a:t>
            </a:r>
            <a:r>
              <a:rPr lang="fr-FR" sz="3200" dirty="0" smtClean="0">
                <a:solidFill>
                  <a:srgbClr val="FFFFFF"/>
                </a:solidFill>
              </a:rPr>
              <a:t> </a:t>
            </a:r>
            <a:r>
              <a:rPr lang="fr-FR" sz="3200" dirty="0" err="1" smtClean="0">
                <a:solidFill>
                  <a:srgbClr val="FFFFFF"/>
                </a:solidFill>
              </a:rPr>
              <a:t>three</a:t>
            </a:r>
            <a:r>
              <a:rPr lang="fr-FR" sz="3200" dirty="0" smtClean="0">
                <a:solidFill>
                  <a:srgbClr val="FFFFFF"/>
                </a:solidFill>
              </a:rPr>
              <a:t> points </a:t>
            </a:r>
            <a:r>
              <a:rPr lang="fr-FR" sz="3200" dirty="0" err="1" smtClean="0">
                <a:solidFill>
                  <a:srgbClr val="FFFFFF"/>
                </a:solidFill>
              </a:rPr>
              <a:t>measurement</a:t>
            </a:r>
            <a:r>
              <a:rPr lang="fr-FR" sz="3200" dirty="0" smtClean="0">
                <a:solidFill>
                  <a:srgbClr val="FFFFFF"/>
                </a:solidFill>
              </a:rPr>
              <a:t> </a:t>
            </a:r>
            <a:r>
              <a:rPr lang="fr-FR" sz="3200" dirty="0">
                <a:solidFill>
                  <a:srgbClr val="FFFFFF"/>
                </a:solidFill>
              </a:rPr>
              <a:t>of </a:t>
            </a:r>
            <a:r>
              <a:rPr lang="fr-FR" sz="3200" dirty="0" err="1">
                <a:solidFill>
                  <a:srgbClr val="FFFFFF"/>
                </a:solidFill>
              </a:rPr>
              <a:t>abd</a:t>
            </a:r>
            <a:r>
              <a:rPr lang="fr-FR" sz="3200" dirty="0">
                <a:solidFill>
                  <a:srgbClr val="FFFFFF"/>
                </a:solidFill>
              </a:rPr>
              <a:t> C</a:t>
            </a:r>
            <a:endParaRPr lang="en-GB" sz="3200" dirty="0" smtClean="0">
              <a:solidFill>
                <a:srgbClr val="FFFFFF"/>
              </a:solidFill>
            </a:endParaRPr>
          </a:p>
        </p:txBody>
      </p:sp>
      <p:pic>
        <p:nvPicPr>
          <p:cNvPr id="7" name="Picture 6" descr="inflator1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123" y="1342990"/>
            <a:ext cx="3676076" cy="2744436"/>
          </a:xfrm>
          <a:prstGeom prst="rect">
            <a:avLst/>
          </a:prstGeom>
        </p:spPr>
      </p:pic>
      <p:pic>
        <p:nvPicPr>
          <p:cNvPr id="8" name="Picture 7" descr="inflator 2L.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124" y="3935842"/>
            <a:ext cx="3676076" cy="2757057"/>
          </a:xfrm>
          <a:prstGeom prst="rect">
            <a:avLst/>
          </a:prstGeom>
        </p:spPr>
      </p:pic>
      <p:sp>
        <p:nvSpPr>
          <p:cNvPr id="9" name="TextBox 8"/>
          <p:cNvSpPr txBox="1"/>
          <p:nvPr/>
        </p:nvSpPr>
        <p:spPr>
          <a:xfrm>
            <a:off x="4775200" y="2819400"/>
            <a:ext cx="3721100" cy="2308324"/>
          </a:xfrm>
          <a:prstGeom prst="rect">
            <a:avLst/>
          </a:prstGeom>
          <a:noFill/>
        </p:spPr>
        <p:txBody>
          <a:bodyPr wrap="square" rtlCol="0">
            <a:spAutoFit/>
          </a:bodyPr>
          <a:lstStyle/>
          <a:p>
            <a:r>
              <a:rPr lang="en-GB" dirty="0" smtClean="0"/>
              <a:t>Volume 1 L	Pressure 8</a:t>
            </a:r>
          </a:p>
          <a:p>
            <a:r>
              <a:rPr lang="en-GB" dirty="0" smtClean="0"/>
              <a:t>Volume 2 L	Pressure 9</a:t>
            </a:r>
          </a:p>
          <a:p>
            <a:r>
              <a:rPr lang="en-GB" dirty="0" smtClean="0"/>
              <a:t>Volume 3 L	Pressure 10</a:t>
            </a:r>
          </a:p>
          <a:p>
            <a:endParaRPr lang="en-GB" dirty="0"/>
          </a:p>
          <a:p>
            <a:r>
              <a:rPr lang="en-GB" dirty="0" smtClean="0"/>
              <a:t>PV0 : 7 mmHg</a:t>
            </a:r>
          </a:p>
          <a:p>
            <a:endParaRPr lang="en-GB" dirty="0" smtClean="0"/>
          </a:p>
          <a:p>
            <a:r>
              <a:rPr lang="en-GB" dirty="0" smtClean="0"/>
              <a:t>E:  1 mmHg/L </a:t>
            </a:r>
          </a:p>
          <a:p>
            <a:r>
              <a:rPr lang="en-GB" dirty="0" smtClean="0"/>
              <a:t>C: 1 L/mmHg</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274638"/>
            <a:ext cx="8229600" cy="850900"/>
          </a:xfrm>
        </p:spPr>
        <p:txBody>
          <a:bodyPr/>
          <a:lstStyle/>
          <a:p>
            <a:pPr eaLnBrk="1" hangingPunct="1"/>
            <a:r>
              <a:rPr lang="nl-BE" sz="3200" dirty="0">
                <a:latin typeface="Calisto MT" charset="0"/>
              </a:rPr>
              <a:t>C</a:t>
            </a:r>
            <a:r>
              <a:rPr lang="nl-BE" sz="3200" dirty="0" smtClean="0">
                <a:latin typeface="Calisto MT" charset="0"/>
              </a:rPr>
              <a:t>ompliance (C) and Elastance (E) </a:t>
            </a:r>
            <a:br>
              <a:rPr lang="nl-BE" sz="3200" dirty="0" smtClean="0">
                <a:latin typeface="Calisto MT" charset="0"/>
              </a:rPr>
            </a:br>
            <a:r>
              <a:rPr lang="nl-BE" sz="3200" dirty="0" smtClean="0">
                <a:latin typeface="Calisto MT" charset="0"/>
              </a:rPr>
              <a:t>C=change in V/change in P (C= 1/E)</a:t>
            </a:r>
            <a:endParaRPr lang="nl-NL" sz="2000" dirty="0">
              <a:latin typeface="Calisto MT" charset="0"/>
            </a:endParaRPr>
          </a:p>
        </p:txBody>
      </p:sp>
      <p:graphicFrame>
        <p:nvGraphicFramePr>
          <p:cNvPr id="26626" name="Object 2"/>
          <p:cNvGraphicFramePr>
            <a:graphicFrameLocks noGrp="1" noChangeAspect="1"/>
          </p:cNvGraphicFramePr>
          <p:nvPr>
            <p:ph sz="quarter" idx="1"/>
            <p:extLst>
              <p:ext uri="{D42A27DB-BD31-4B8C-83A1-F6EECF244321}">
                <p14:modId xmlns:p14="http://schemas.microsoft.com/office/powerpoint/2010/main" val="862016098"/>
              </p:ext>
            </p:extLst>
          </p:nvPr>
        </p:nvGraphicFramePr>
        <p:xfrm>
          <a:off x="742950" y="1277938"/>
          <a:ext cx="7586663" cy="5091112"/>
        </p:xfrm>
        <a:graphic>
          <a:graphicData uri="http://schemas.openxmlformats.org/presentationml/2006/ole">
            <mc:AlternateContent xmlns:mc="http://schemas.openxmlformats.org/markup-compatibility/2006">
              <mc:Choice xmlns:v="urn:schemas-microsoft-com:vml" Requires="v">
                <p:oleObj spid="_x0000_s23572" r:id="rId4" imgW="7582797" imgH="5089739" progId="Excel.Chart.8">
                  <p:embed/>
                </p:oleObj>
              </mc:Choice>
              <mc:Fallback>
                <p:oleObj r:id="rId4" imgW="7582797" imgH="508973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 y="1277938"/>
                        <a:ext cx="7586663"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7" name="Text Box 6"/>
          <p:cNvSpPr txBox="1">
            <a:spLocks noChangeArrowheads="1"/>
          </p:cNvSpPr>
          <p:nvPr/>
        </p:nvSpPr>
        <p:spPr bwMode="auto">
          <a:xfrm>
            <a:off x="2339975" y="3068638"/>
            <a:ext cx="1012825" cy="376237"/>
          </a:xfrm>
          <a:prstGeom prst="rect">
            <a:avLst/>
          </a:prstGeom>
          <a:solidFill>
            <a:schemeClr val="bg1">
              <a:lumMod val="20000"/>
              <a:lumOff val="80000"/>
            </a:schemeClr>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BE" sz="1800"/>
              <a:t>PV0 = 5</a:t>
            </a:r>
            <a:endParaRPr lang="nl-NL" sz="1800"/>
          </a:p>
        </p:txBody>
      </p:sp>
      <p:sp>
        <p:nvSpPr>
          <p:cNvPr id="26628" name="Text Box 7"/>
          <p:cNvSpPr txBox="1">
            <a:spLocks noChangeArrowheads="1"/>
          </p:cNvSpPr>
          <p:nvPr/>
        </p:nvSpPr>
        <p:spPr bwMode="auto">
          <a:xfrm>
            <a:off x="3924300" y="3556000"/>
            <a:ext cx="1584325" cy="376238"/>
          </a:xfrm>
          <a:prstGeom prst="rect">
            <a:avLst/>
          </a:prstGeom>
          <a:solidFill>
            <a:schemeClr val="bg1">
              <a:lumMod val="20000"/>
              <a:lumOff val="80000"/>
            </a:schemeClr>
          </a:solidFill>
          <a:ln w="9525">
            <a:solidFill>
              <a:schemeClr val="tx1"/>
            </a:solidFill>
            <a:miter lim="800000"/>
            <a:headEnd/>
            <a:tailEnd/>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BE" sz="1800" dirty="0"/>
              <a:t>E = 4 mmHg/l</a:t>
            </a:r>
            <a:endParaRPr lang="nl-NL" sz="1800" dirty="0"/>
          </a:p>
        </p:txBody>
      </p:sp>
      <p:sp>
        <p:nvSpPr>
          <p:cNvPr id="26629" name="Line 8"/>
          <p:cNvSpPr>
            <a:spLocks noChangeShapeType="1"/>
          </p:cNvSpPr>
          <p:nvPr/>
        </p:nvSpPr>
        <p:spPr bwMode="auto">
          <a:xfrm>
            <a:off x="2243138" y="4162425"/>
            <a:ext cx="2376487" cy="0"/>
          </a:xfrm>
          <a:prstGeom prst="line">
            <a:avLst/>
          </a:prstGeom>
          <a:noFill/>
          <a:ln w="381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6630" name="Line 11"/>
          <p:cNvSpPr>
            <a:spLocks noChangeShapeType="1"/>
          </p:cNvSpPr>
          <p:nvPr/>
        </p:nvSpPr>
        <p:spPr bwMode="auto">
          <a:xfrm>
            <a:off x="7019925" y="4149725"/>
            <a:ext cx="0" cy="576263"/>
          </a:xfrm>
          <a:prstGeom prst="line">
            <a:avLst/>
          </a:prstGeom>
          <a:noFill/>
          <a:ln w="381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26631" name="Line 12"/>
          <p:cNvSpPr>
            <a:spLocks noChangeShapeType="1"/>
          </p:cNvSpPr>
          <p:nvPr/>
        </p:nvSpPr>
        <p:spPr bwMode="auto">
          <a:xfrm>
            <a:off x="7019925" y="2205038"/>
            <a:ext cx="0" cy="1944687"/>
          </a:xfrm>
          <a:prstGeom prst="line">
            <a:avLst/>
          </a:prstGeom>
          <a:noFill/>
          <a:ln w="25400" cap="rnd">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fr-FR"/>
          </a:p>
        </p:txBody>
      </p:sp>
      <p:sp>
        <p:nvSpPr>
          <p:cNvPr id="26632" name="Line 13"/>
          <p:cNvSpPr>
            <a:spLocks noChangeShapeType="1"/>
          </p:cNvSpPr>
          <p:nvPr/>
        </p:nvSpPr>
        <p:spPr bwMode="auto">
          <a:xfrm>
            <a:off x="6229350" y="2159000"/>
            <a:ext cx="792163" cy="0"/>
          </a:xfrm>
          <a:prstGeom prst="line">
            <a:avLst/>
          </a:prstGeom>
          <a:noFill/>
          <a:ln w="25400">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fr-FR"/>
          </a:p>
        </p:txBody>
      </p:sp>
      <p:sp>
        <p:nvSpPr>
          <p:cNvPr id="26633" name="Text Box 14"/>
          <p:cNvSpPr txBox="1">
            <a:spLocks noChangeArrowheads="1"/>
          </p:cNvSpPr>
          <p:nvPr/>
        </p:nvSpPr>
        <p:spPr bwMode="auto">
          <a:xfrm>
            <a:off x="3132138" y="1989138"/>
            <a:ext cx="3168650" cy="314325"/>
          </a:xfrm>
          <a:prstGeom prst="rect">
            <a:avLst/>
          </a:prstGeom>
          <a:solidFill>
            <a:schemeClr val="bg1">
              <a:lumMod val="20000"/>
              <a:lumOff val="8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BE" sz="1400" dirty="0"/>
              <a:t>Higher insufflation pressures needed</a:t>
            </a:r>
            <a:endParaRPr lang="nl-NL" sz="1400" dirty="0"/>
          </a:p>
        </p:txBody>
      </p:sp>
      <p:sp>
        <p:nvSpPr>
          <p:cNvPr id="26634" name="Text Box 17"/>
          <p:cNvSpPr txBox="1">
            <a:spLocks noChangeArrowheads="1"/>
          </p:cNvSpPr>
          <p:nvPr/>
        </p:nvSpPr>
        <p:spPr bwMode="auto">
          <a:xfrm>
            <a:off x="1270000" y="6029325"/>
            <a:ext cx="678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t>J Mulier, B Dillemans, M </a:t>
            </a:r>
            <a:r>
              <a:rPr lang="en-US" sz="1400" dirty="0" err="1"/>
              <a:t>Crombach</a:t>
            </a:r>
            <a:r>
              <a:rPr lang="en-US" sz="1400" dirty="0"/>
              <a:t>, C </a:t>
            </a:r>
            <a:r>
              <a:rPr lang="en-US" sz="1400" dirty="0" err="1"/>
              <a:t>Missant</a:t>
            </a:r>
            <a:r>
              <a:rPr lang="en-US" sz="1400" dirty="0"/>
              <a:t>, A </a:t>
            </a:r>
            <a:r>
              <a:rPr lang="en-US" sz="1400" dirty="0" err="1" smtClean="0"/>
              <a:t>Sels</a:t>
            </a:r>
            <a:r>
              <a:rPr lang="en-US" sz="1400" dirty="0" smtClean="0"/>
              <a:t> </a:t>
            </a:r>
            <a:r>
              <a:rPr lang="en-US" sz="1400" b="1" dirty="0"/>
              <a:t> </a:t>
            </a:r>
          </a:p>
          <a:p>
            <a:pPr eaLnBrk="1" hangingPunct="1"/>
            <a:r>
              <a:rPr lang="en-US" sz="1400" b="1" dirty="0"/>
              <a:t>On the abdominal pressure volume relationship.   </a:t>
            </a:r>
          </a:p>
          <a:p>
            <a:pPr eaLnBrk="1" hangingPunct="1"/>
            <a:r>
              <a:rPr lang="en-US" sz="1400" b="1" i="1" dirty="0"/>
              <a:t>The Internet Journal of Anesthesiology. 2009; 21: 1.</a:t>
            </a:r>
            <a:endParaRPr lang="nl-NL" sz="1400" dirty="0">
              <a:solidFill>
                <a:schemeClr val="tx2"/>
              </a:solidFill>
            </a:endParaRPr>
          </a:p>
        </p:txBody>
      </p:sp>
      <p:sp>
        <p:nvSpPr>
          <p:cNvPr id="26635" name="Text Box 10"/>
          <p:cNvSpPr txBox="1">
            <a:spLocks noChangeArrowheads="1"/>
          </p:cNvSpPr>
          <p:nvPr/>
        </p:nvSpPr>
        <p:spPr bwMode="auto">
          <a:xfrm>
            <a:off x="6132513" y="3625850"/>
            <a:ext cx="1773237" cy="523875"/>
          </a:xfrm>
          <a:prstGeom prst="rect">
            <a:avLst/>
          </a:prstGeom>
          <a:solidFill>
            <a:schemeClr val="bg1">
              <a:lumMod val="20000"/>
              <a:lumOff val="80000"/>
            </a:schemeClr>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nl-BE" sz="1400"/>
              <a:t>Insufficient intra abdominal volume</a:t>
            </a:r>
            <a:endParaRPr lang="nl-NL" sz="1400"/>
          </a:p>
        </p:txBody>
      </p:sp>
      <p:sp>
        <p:nvSpPr>
          <p:cNvPr id="26636"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1880EA-7FA6-4B42-A207-99B7A3719F98}" type="slidenum">
              <a:rPr lang="nl-NL" sz="1200">
                <a:solidFill>
                  <a:schemeClr val="bg2"/>
                </a:solidFill>
              </a:rPr>
              <a:pPr eaLnBrk="1" hangingPunct="1"/>
              <a:t>14</a:t>
            </a:fld>
            <a:endParaRPr lang="nl-NL" sz="120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1143000"/>
          </a:xfrm>
        </p:spPr>
        <p:txBody>
          <a:bodyPr/>
          <a:lstStyle/>
          <a:p>
            <a:r>
              <a:rPr lang="fr-FR" dirty="0" smtClean="0"/>
              <a:t>Ex. of </a:t>
            </a:r>
            <a:r>
              <a:rPr lang="fr-FR" dirty="0" err="1" smtClean="0"/>
              <a:t>three</a:t>
            </a:r>
            <a:r>
              <a:rPr lang="fr-FR" dirty="0" smtClean="0"/>
              <a:t> point </a:t>
            </a:r>
            <a:r>
              <a:rPr lang="fr-FR" dirty="0" err="1" smtClean="0"/>
              <a:t>calculation</a:t>
            </a:r>
            <a:r>
              <a:rPr lang="fr-FR" dirty="0" smtClean="0"/>
              <a:t> in the OR</a:t>
            </a:r>
            <a:endParaRPr lang="fr-FR" dirty="0"/>
          </a:p>
        </p:txBody>
      </p:sp>
      <p:sp>
        <p:nvSpPr>
          <p:cNvPr id="5" name="Tijdelijke aanduiding voor tekst 4"/>
          <p:cNvSpPr>
            <a:spLocks noGrp="1"/>
          </p:cNvSpPr>
          <p:nvPr>
            <p:ph type="body" sz="half" idx="3"/>
          </p:nvPr>
        </p:nvSpPr>
        <p:spPr/>
        <p:txBody>
          <a:bodyPr/>
          <a:lstStyle/>
          <a:p>
            <a:endParaRPr lang="fr-FR"/>
          </a:p>
        </p:txBody>
      </p:sp>
      <p:sp>
        <p:nvSpPr>
          <p:cNvPr id="6" name="Tijdelijke aanduiding voor dianummer 5"/>
          <p:cNvSpPr>
            <a:spLocks noGrp="1"/>
          </p:cNvSpPr>
          <p:nvPr>
            <p:ph type="sldNum" sz="quarter" idx="12"/>
          </p:nvPr>
        </p:nvSpPr>
        <p:spPr/>
        <p:txBody>
          <a:bodyPr/>
          <a:lstStyle/>
          <a:p>
            <a:pPr>
              <a:defRPr/>
            </a:pPr>
            <a:fld id="{B99061B6-9A7C-F942-A8FD-C792BBCE6796}" type="slidenum">
              <a:rPr lang="nl-NL" smtClean="0"/>
              <a:pPr>
                <a:defRPr/>
              </a:pPr>
              <a:t>15</a:t>
            </a:fld>
            <a:endParaRPr lang="nl-NL"/>
          </a:p>
        </p:txBody>
      </p:sp>
      <p:pic>
        <p:nvPicPr>
          <p:cNvPr id="9" name="Afbeelding 8" descr="APVR ex.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 y="1841501"/>
            <a:ext cx="8064500" cy="3568700"/>
          </a:xfrm>
          <a:prstGeom prst="rect">
            <a:avLst/>
          </a:prstGeom>
        </p:spPr>
      </p:pic>
    </p:spTree>
    <p:extLst>
      <p:ext uri="{BB962C8B-B14F-4D97-AF65-F5344CB8AC3E}">
        <p14:creationId xmlns:p14="http://schemas.microsoft.com/office/powerpoint/2010/main" val="1053286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xfrm>
            <a:off x="0" y="274638"/>
            <a:ext cx="9144000" cy="1143000"/>
          </a:xfrm>
        </p:spPr>
        <p:txBody>
          <a:bodyPr/>
          <a:lstStyle/>
          <a:p>
            <a:pPr eaLnBrk="1" hangingPunct="1"/>
            <a:r>
              <a:rPr lang="fr-FR" dirty="0">
                <a:latin typeface="Calisto MT" charset="0"/>
              </a:rPr>
              <a:t>Per </a:t>
            </a:r>
            <a:r>
              <a:rPr lang="fr-FR" dirty="0" err="1">
                <a:latin typeface="Calisto MT" charset="0"/>
              </a:rPr>
              <a:t>operative</a:t>
            </a:r>
            <a:r>
              <a:rPr lang="fr-FR" dirty="0">
                <a:latin typeface="Calisto MT" charset="0"/>
              </a:rPr>
              <a:t> </a:t>
            </a:r>
            <a:r>
              <a:rPr lang="fr-FR" dirty="0" err="1">
                <a:latin typeface="Calisto MT" charset="0"/>
              </a:rPr>
              <a:t>measurements</a:t>
            </a:r>
            <a:r>
              <a:rPr lang="fr-FR" dirty="0">
                <a:latin typeface="Calisto MT" charset="0"/>
              </a:rPr>
              <a:t> </a:t>
            </a:r>
            <a:r>
              <a:rPr lang="fr-FR" dirty="0" err="1">
                <a:latin typeface="Calisto MT" charset="0"/>
              </a:rPr>
              <a:t>at</a:t>
            </a:r>
            <a:r>
              <a:rPr lang="fr-FR" dirty="0">
                <a:latin typeface="Calisto MT" charset="0"/>
              </a:rPr>
              <a:t> first inflation</a:t>
            </a:r>
          </a:p>
        </p:txBody>
      </p:sp>
      <p:sp>
        <p:nvSpPr>
          <p:cNvPr id="28675" name="Tijdelijke aanduiding voor voettekst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chemeClr val="bg2"/>
                </a:solidFill>
              </a:rPr>
              <a:t>13 12 2011 LOK HHL</a:t>
            </a:r>
            <a:endParaRPr lang="nl-NL" sz="1200">
              <a:solidFill>
                <a:schemeClr val="bg2"/>
              </a:solidFill>
            </a:endParaRPr>
          </a:p>
        </p:txBody>
      </p:sp>
      <p:sp>
        <p:nvSpPr>
          <p:cNvPr id="28676" name="Tijdelijke aanduiding voor dia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972A1E-AB0A-2444-9398-0869617BB7E5}" type="slidenum">
              <a:rPr lang="nl-NL" sz="1200">
                <a:solidFill>
                  <a:schemeClr val="bg2"/>
                </a:solidFill>
              </a:rPr>
              <a:pPr eaLnBrk="1" hangingPunct="1"/>
              <a:t>16</a:t>
            </a:fld>
            <a:endParaRPr lang="nl-NL" sz="1200">
              <a:solidFill>
                <a:schemeClr val="bg2"/>
              </a:solidFill>
            </a:endParaRPr>
          </a:p>
        </p:txBody>
      </p:sp>
      <p:pic>
        <p:nvPicPr>
          <p:cNvPr id="2" name="Afbeelding 1" descr="example APVR.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33500"/>
            <a:ext cx="9144000" cy="418958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3. </a:t>
            </a:r>
            <a:r>
              <a:rPr lang="fr-FR" dirty="0" err="1" smtClean="0"/>
              <a:t>Fast</a:t>
            </a:r>
            <a:r>
              <a:rPr lang="fr-FR" dirty="0" smtClean="0"/>
              <a:t> </a:t>
            </a:r>
            <a:r>
              <a:rPr lang="fr-FR" dirty="0" err="1"/>
              <a:t>clinical</a:t>
            </a:r>
            <a:r>
              <a:rPr lang="fr-FR" dirty="0"/>
              <a:t> </a:t>
            </a:r>
            <a:r>
              <a:rPr lang="fr-FR" dirty="0" err="1"/>
              <a:t>guess</a:t>
            </a:r>
            <a:r>
              <a:rPr lang="fr-FR" dirty="0"/>
              <a:t> </a:t>
            </a:r>
            <a:r>
              <a:rPr lang="fr-FR" dirty="0" err="1"/>
              <a:t>at</a:t>
            </a:r>
            <a:r>
              <a:rPr lang="fr-FR" dirty="0"/>
              <a:t> first </a:t>
            </a:r>
            <a:r>
              <a:rPr lang="fr-FR" dirty="0" smtClean="0"/>
              <a:t>insufflation</a:t>
            </a:r>
            <a:endParaRPr lang="fr-FR" dirty="0"/>
          </a:p>
        </p:txBody>
      </p:sp>
      <p:sp>
        <p:nvSpPr>
          <p:cNvPr id="3" name="Tijdelijke aanduiding voor inhoud 2"/>
          <p:cNvSpPr>
            <a:spLocks noGrp="1"/>
          </p:cNvSpPr>
          <p:nvPr>
            <p:ph idx="1"/>
          </p:nvPr>
        </p:nvSpPr>
        <p:spPr/>
        <p:txBody>
          <a:bodyPr/>
          <a:lstStyle/>
          <a:p>
            <a:r>
              <a:rPr lang="fr-FR" dirty="0" smtClean="0"/>
              <a:t>Set </a:t>
            </a:r>
            <a:r>
              <a:rPr lang="fr-FR" dirty="0" err="1" smtClean="0"/>
              <a:t>insufflator</a:t>
            </a:r>
            <a:r>
              <a:rPr lang="fr-FR" dirty="0" smtClean="0"/>
              <a:t> </a:t>
            </a:r>
            <a:r>
              <a:rPr lang="fr-FR" dirty="0" err="1" smtClean="0"/>
              <a:t>at</a:t>
            </a:r>
            <a:r>
              <a:rPr lang="fr-FR" dirty="0" smtClean="0"/>
              <a:t> </a:t>
            </a:r>
            <a:r>
              <a:rPr lang="fr-FR" dirty="0" err="1" smtClean="0"/>
              <a:t>fixed</a:t>
            </a:r>
            <a:r>
              <a:rPr lang="fr-FR" dirty="0" smtClean="0"/>
              <a:t> pressure: ex 15 </a:t>
            </a:r>
            <a:r>
              <a:rPr lang="fr-FR" dirty="0" err="1" smtClean="0"/>
              <a:t>mmHg</a:t>
            </a:r>
            <a:endParaRPr lang="fr-FR" dirty="0" smtClean="0"/>
          </a:p>
          <a:p>
            <a:r>
              <a:rPr lang="fr-FR" dirty="0" err="1" smtClean="0"/>
              <a:t>Measure</a:t>
            </a:r>
            <a:r>
              <a:rPr lang="fr-FR" dirty="0" smtClean="0"/>
              <a:t> </a:t>
            </a:r>
            <a:r>
              <a:rPr lang="fr-FR" dirty="0" err="1" smtClean="0"/>
              <a:t>inflated</a:t>
            </a:r>
            <a:r>
              <a:rPr lang="fr-FR" dirty="0" smtClean="0"/>
              <a:t> volume: X liter</a:t>
            </a:r>
          </a:p>
          <a:p>
            <a:r>
              <a:rPr lang="fr-FR" dirty="0" smtClean="0"/>
              <a:t>If &lt; 2 liter:  </a:t>
            </a:r>
            <a:r>
              <a:rPr lang="fr-FR" dirty="0" err="1" smtClean="0"/>
              <a:t>problem difficult to solve</a:t>
            </a:r>
            <a:endParaRPr lang="fr-FR" dirty="0" smtClean="0"/>
          </a:p>
          <a:p>
            <a:pPr lvl="1"/>
            <a:r>
              <a:rPr lang="fr-FR" dirty="0" err="1" smtClean="0"/>
              <a:t>Deep</a:t>
            </a:r>
            <a:r>
              <a:rPr lang="fr-FR" dirty="0" smtClean="0"/>
              <a:t> NMB, </a:t>
            </a:r>
            <a:r>
              <a:rPr lang="fr-FR" dirty="0" err="1" smtClean="0"/>
              <a:t>higher</a:t>
            </a:r>
            <a:r>
              <a:rPr lang="fr-FR" dirty="0" smtClean="0"/>
              <a:t> IAP, </a:t>
            </a:r>
            <a:r>
              <a:rPr lang="fr-FR" dirty="0" err="1" smtClean="0"/>
              <a:t>laparotomy</a:t>
            </a:r>
            <a:r>
              <a:rPr lang="fr-FR" dirty="0" smtClean="0"/>
              <a:t>,…</a:t>
            </a:r>
          </a:p>
          <a:p>
            <a:r>
              <a:rPr lang="fr-FR" dirty="0" smtClean="0"/>
              <a:t>If &lt; 4 liter: maximal </a:t>
            </a:r>
            <a:r>
              <a:rPr lang="fr-FR" dirty="0" err="1" smtClean="0"/>
              <a:t>therapy helps</a:t>
            </a:r>
            <a:endParaRPr lang="fr-FR" dirty="0" smtClean="0"/>
          </a:p>
          <a:p>
            <a:pPr lvl="1"/>
            <a:r>
              <a:rPr lang="fr-FR" dirty="0" err="1" smtClean="0"/>
              <a:t>Deep</a:t>
            </a:r>
            <a:r>
              <a:rPr lang="fr-FR" dirty="0" smtClean="0"/>
              <a:t> NMB, </a:t>
            </a:r>
            <a:r>
              <a:rPr lang="fr-FR" dirty="0" err="1" smtClean="0"/>
              <a:t>keep</a:t>
            </a:r>
            <a:r>
              <a:rPr lang="fr-FR" dirty="0" smtClean="0"/>
              <a:t> IAP</a:t>
            </a:r>
          </a:p>
          <a:p>
            <a:r>
              <a:rPr lang="fr-FR" dirty="0" smtClean="0"/>
              <a:t>If &gt; 4 liter: </a:t>
            </a:r>
            <a:r>
              <a:rPr lang="fr-FR" dirty="0" err="1" smtClean="0"/>
              <a:t>choice</a:t>
            </a:r>
            <a:r>
              <a:rPr lang="fr-FR" dirty="0" smtClean="0"/>
              <a:t>:</a:t>
            </a:r>
          </a:p>
          <a:p>
            <a:pPr lvl="1"/>
            <a:r>
              <a:rPr lang="fr-FR" dirty="0" err="1" smtClean="0"/>
              <a:t>Reduce</a:t>
            </a:r>
            <a:r>
              <a:rPr lang="fr-FR" dirty="0" smtClean="0"/>
              <a:t> IAP and </a:t>
            </a:r>
            <a:r>
              <a:rPr lang="fr-FR" dirty="0" err="1" smtClean="0"/>
              <a:t>keep</a:t>
            </a:r>
            <a:r>
              <a:rPr lang="fr-FR" dirty="0" smtClean="0"/>
              <a:t> </a:t>
            </a:r>
            <a:r>
              <a:rPr lang="fr-FR" dirty="0" err="1" smtClean="0"/>
              <a:t>deep</a:t>
            </a:r>
            <a:r>
              <a:rPr lang="fr-FR" dirty="0" smtClean="0"/>
              <a:t> NMB</a:t>
            </a:r>
          </a:p>
          <a:p>
            <a:pPr lvl="1"/>
            <a:r>
              <a:rPr lang="fr-FR" dirty="0" err="1" smtClean="0"/>
              <a:t>Keep</a:t>
            </a:r>
            <a:r>
              <a:rPr lang="fr-FR" dirty="0" smtClean="0"/>
              <a:t> IAP 15 and </a:t>
            </a:r>
            <a:r>
              <a:rPr lang="fr-FR" dirty="0" err="1" smtClean="0"/>
              <a:t>reduce</a:t>
            </a:r>
            <a:r>
              <a:rPr lang="fr-FR" dirty="0" smtClean="0"/>
              <a:t> NMB</a:t>
            </a:r>
            <a:endParaRPr lang="fr-FR" dirty="0"/>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17</a:t>
            </a:fld>
            <a:endParaRPr lang="en-US" dirty="0"/>
          </a:p>
        </p:txBody>
      </p:sp>
    </p:spTree>
    <p:extLst>
      <p:ext uri="{BB962C8B-B14F-4D97-AF65-F5344CB8AC3E}">
        <p14:creationId xmlns:p14="http://schemas.microsoft.com/office/powerpoint/2010/main" val="1063018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9144000" cy="944562"/>
          </a:xfrm>
        </p:spPr>
        <p:txBody>
          <a:bodyPr/>
          <a:lstStyle/>
          <a:p>
            <a:r>
              <a:rPr lang="nl-NL" sz="4800" dirty="0" smtClean="0"/>
              <a:t>3. </a:t>
            </a:r>
            <a:r>
              <a:rPr lang="nl-NL" sz="4800" dirty="0" err="1" smtClean="0"/>
              <a:t>Example</a:t>
            </a:r>
            <a:r>
              <a:rPr lang="nl-NL" sz="4800" dirty="0"/>
              <a:t>:</a:t>
            </a:r>
            <a:r>
              <a:rPr lang="nl-NL" sz="4800" dirty="0" smtClean="0"/>
              <a:t> 1,2 L versus 7,2 L</a:t>
            </a:r>
            <a:endParaRPr lang="nl-NL" sz="4800" dirty="0"/>
          </a:p>
        </p:txBody>
      </p:sp>
      <p:pic>
        <p:nvPicPr>
          <p:cNvPr id="7" name="Tijdelijke aanduiding voor inhoud 6" descr="DSC02173.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0" y="2132247"/>
            <a:ext cx="5074847" cy="2566754"/>
          </a:xfrm>
        </p:spPr>
      </p:pic>
      <p:sp>
        <p:nvSpPr>
          <p:cNvPr id="4" name="Tijdelijke aanduiding voor voettekst 3"/>
          <p:cNvSpPr>
            <a:spLocks noGrp="1"/>
          </p:cNvSpPr>
          <p:nvPr>
            <p:ph type="ftr" sz="quarter" idx="11"/>
          </p:nvPr>
        </p:nvSpPr>
        <p:spPr/>
        <p:txBody>
          <a:bodyPr/>
          <a:lstStyle/>
          <a:p>
            <a:pPr>
              <a:defRPr/>
            </a:pPr>
            <a:r>
              <a:rPr lang="fr-FR" smtClean="0"/>
              <a:t>15 11 2011 Bruxelles  JPM</a:t>
            </a:r>
            <a:endParaRPr lang="en-GB"/>
          </a:p>
        </p:txBody>
      </p:sp>
      <p:sp>
        <p:nvSpPr>
          <p:cNvPr id="5" name="Tijdelijke aanduiding voor dianummer 4"/>
          <p:cNvSpPr>
            <a:spLocks noGrp="1"/>
          </p:cNvSpPr>
          <p:nvPr>
            <p:ph type="sldNum" sz="quarter" idx="12"/>
          </p:nvPr>
        </p:nvSpPr>
        <p:spPr/>
        <p:txBody>
          <a:bodyPr/>
          <a:lstStyle/>
          <a:p>
            <a:fld id="{1ABDD5D6-E478-4740-99D7-3D3EBBB27A6E}" type="slidenum">
              <a:rPr lang="en-GB" smtClean="0"/>
              <a:pPr/>
              <a:t>18</a:t>
            </a:fld>
            <a:endParaRPr lang="en-GB"/>
          </a:p>
        </p:txBody>
      </p:sp>
      <p:pic>
        <p:nvPicPr>
          <p:cNvPr id="6" name="Picture 6" descr="IMG_018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94200"/>
            <a:ext cx="5074847" cy="2654300"/>
          </a:xfrm>
          <a:prstGeom prst="rect">
            <a:avLst/>
          </a:prstGeom>
        </p:spPr>
      </p:pic>
      <p:sp>
        <p:nvSpPr>
          <p:cNvPr id="8" name="TextBox 7"/>
          <p:cNvSpPr txBox="1"/>
          <p:nvPr/>
        </p:nvSpPr>
        <p:spPr>
          <a:xfrm>
            <a:off x="5219700" y="2495540"/>
            <a:ext cx="3710947" cy="3785652"/>
          </a:xfrm>
          <a:prstGeom prst="rect">
            <a:avLst/>
          </a:prstGeom>
          <a:noFill/>
        </p:spPr>
        <p:txBody>
          <a:bodyPr wrap="square" rtlCol="0">
            <a:spAutoFit/>
          </a:bodyPr>
          <a:lstStyle/>
          <a:p>
            <a:r>
              <a:rPr lang="en-GB" sz="2400" dirty="0" smtClean="0"/>
              <a:t>Deep NMB do not help sufficient</a:t>
            </a:r>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r>
              <a:rPr lang="en-GB" sz="2400" dirty="0" smtClean="0"/>
              <a:t>NMB needed?</a:t>
            </a:r>
          </a:p>
          <a:p>
            <a:r>
              <a:rPr lang="en-GB" sz="2400" dirty="0" smtClean="0"/>
              <a:t>Yes and drop the IAP</a:t>
            </a:r>
            <a:endParaRPr lang="en-GB" sz="2400" dirty="0"/>
          </a:p>
        </p:txBody>
      </p:sp>
    </p:spTree>
    <p:extLst>
      <p:ext uri="{BB962C8B-B14F-4D97-AF65-F5344CB8AC3E}">
        <p14:creationId xmlns:p14="http://schemas.microsoft.com/office/powerpoint/2010/main" val="18614086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a:t>
            </a:r>
            <a:r>
              <a:rPr lang="en-GB" dirty="0" smtClean="0"/>
              <a:t>Team Work</a:t>
            </a:r>
            <a:endParaRPr lang="en-GB" dirty="0"/>
          </a:p>
        </p:txBody>
      </p:sp>
      <p:sp>
        <p:nvSpPr>
          <p:cNvPr id="3" name="Content Placeholder 2"/>
          <p:cNvSpPr>
            <a:spLocks noGrp="1"/>
          </p:cNvSpPr>
          <p:nvPr>
            <p:ph idx="1"/>
          </p:nvPr>
        </p:nvSpPr>
        <p:spPr/>
        <p:txBody>
          <a:bodyPr/>
          <a:lstStyle/>
          <a:p>
            <a:r>
              <a:rPr lang="en-GB" dirty="0"/>
              <a:t>Video with NMB </a:t>
            </a:r>
            <a:r>
              <a:rPr lang="en-GB" dirty="0" smtClean="0"/>
              <a:t>abdominal </a:t>
            </a:r>
            <a:r>
              <a:rPr lang="en-GB" dirty="0"/>
              <a:t>compliance measuring</a:t>
            </a:r>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0863" y="2060575"/>
            <a:ext cx="38052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8"/>
          <p:cNvSpPr>
            <a:spLocks noChangeArrowheads="1"/>
          </p:cNvSpPr>
          <p:nvPr/>
        </p:nvSpPr>
        <p:spPr bwMode="auto">
          <a:xfrm>
            <a:off x="539750" y="304801"/>
            <a:ext cx="8353425" cy="7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s-ES" sz="2800" b="1" dirty="0">
                <a:solidFill>
                  <a:srgbClr val="990000"/>
                </a:solidFill>
                <a:latin typeface="Century Gothic" charset="0"/>
              </a:rPr>
              <a:t>Can </a:t>
            </a:r>
            <a:r>
              <a:rPr lang="es-ES" sz="2800" b="1" dirty="0" err="1">
                <a:solidFill>
                  <a:srgbClr val="990000"/>
                </a:solidFill>
                <a:latin typeface="Century Gothic" charset="0"/>
              </a:rPr>
              <a:t>we</a:t>
            </a:r>
            <a:r>
              <a:rPr lang="es-ES" sz="2800" b="1" dirty="0">
                <a:solidFill>
                  <a:srgbClr val="990000"/>
                </a:solidFill>
                <a:latin typeface="Century Gothic" charset="0"/>
              </a:rPr>
              <a:t> do </a:t>
            </a:r>
            <a:r>
              <a:rPr lang="es-ES" sz="2800" b="1" dirty="0" err="1">
                <a:solidFill>
                  <a:srgbClr val="990000"/>
                </a:solidFill>
                <a:latin typeface="Century Gothic" charset="0"/>
              </a:rPr>
              <a:t>something</a:t>
            </a:r>
            <a:r>
              <a:rPr lang="es-ES" sz="2800" b="1" dirty="0">
                <a:solidFill>
                  <a:srgbClr val="990000"/>
                </a:solidFill>
                <a:latin typeface="Century Gothic" charset="0"/>
              </a:rPr>
              <a:t> </a:t>
            </a:r>
            <a:r>
              <a:rPr lang="es-ES" sz="2800" b="1" dirty="0" err="1">
                <a:solidFill>
                  <a:srgbClr val="990000"/>
                </a:solidFill>
                <a:latin typeface="Century Gothic" charset="0"/>
              </a:rPr>
              <a:t>to</a:t>
            </a:r>
            <a:r>
              <a:rPr lang="es-ES" sz="2800" b="1" dirty="0">
                <a:solidFill>
                  <a:srgbClr val="990000"/>
                </a:solidFill>
                <a:latin typeface="Century Gothic" charset="0"/>
              </a:rPr>
              <a:t> </a:t>
            </a:r>
            <a:r>
              <a:rPr lang="es-ES" sz="2800" b="1" dirty="0" err="1">
                <a:solidFill>
                  <a:srgbClr val="990000"/>
                </a:solidFill>
                <a:latin typeface="Century Gothic" charset="0"/>
              </a:rPr>
              <a:t>improve</a:t>
            </a:r>
            <a:r>
              <a:rPr lang="es-ES" sz="2800" b="1" dirty="0">
                <a:solidFill>
                  <a:srgbClr val="990000"/>
                </a:solidFill>
                <a:latin typeface="Century Gothic" charset="0"/>
              </a:rPr>
              <a:t> </a:t>
            </a:r>
            <a:r>
              <a:rPr lang="es-ES" sz="2800" b="1" dirty="0" err="1">
                <a:solidFill>
                  <a:srgbClr val="990000"/>
                </a:solidFill>
                <a:latin typeface="Century Gothic" charset="0"/>
              </a:rPr>
              <a:t>the</a:t>
            </a:r>
            <a:r>
              <a:rPr lang="es-ES" sz="2800" b="1" dirty="0">
                <a:solidFill>
                  <a:srgbClr val="990000"/>
                </a:solidFill>
                <a:latin typeface="Century Gothic" charset="0"/>
              </a:rPr>
              <a:t> </a:t>
            </a:r>
            <a:r>
              <a:rPr lang="es-ES" sz="2800" b="1" dirty="0" err="1">
                <a:solidFill>
                  <a:srgbClr val="990000"/>
                </a:solidFill>
                <a:latin typeface="Century Gothic" charset="0"/>
              </a:rPr>
              <a:t>situation</a:t>
            </a:r>
            <a:r>
              <a:rPr lang="es-ES" sz="2800" b="1" dirty="0">
                <a:solidFill>
                  <a:srgbClr val="990000"/>
                </a:solidFill>
                <a:latin typeface="Century Gothic" charset="0"/>
              </a:rPr>
              <a:t>?</a:t>
            </a:r>
          </a:p>
        </p:txBody>
      </p:sp>
      <p:sp>
        <p:nvSpPr>
          <p:cNvPr id="16387" name="13 Rectángulo"/>
          <p:cNvSpPr>
            <a:spLocks noChangeArrowheads="1"/>
          </p:cNvSpPr>
          <p:nvPr/>
        </p:nvSpPr>
        <p:spPr bwMode="auto">
          <a:xfrm>
            <a:off x="1081088" y="5084763"/>
            <a:ext cx="2843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s-ES" sz="1600" b="1">
                <a:solidFill>
                  <a:srgbClr val="993300"/>
                </a:solidFill>
                <a:latin typeface="Century Gothic" charset="0"/>
              </a:rPr>
              <a:t>Intraabdominal  pressure ?</a:t>
            </a:r>
          </a:p>
          <a:p>
            <a:pPr algn="ctr"/>
            <a:r>
              <a:rPr lang="es-ES" sz="1600" b="1">
                <a:solidFill>
                  <a:srgbClr val="993300"/>
                </a:solidFill>
                <a:latin typeface="Century Gothic" charset="0"/>
              </a:rPr>
              <a:t>Intraabdominal volume?</a:t>
            </a:r>
          </a:p>
          <a:p>
            <a:pPr algn="ctr"/>
            <a:r>
              <a:rPr lang="es-ES" sz="1600" b="1">
                <a:solidFill>
                  <a:srgbClr val="993300"/>
                </a:solidFill>
                <a:latin typeface="Century Gothic" charset="0"/>
              </a:rPr>
              <a:t>Workspace?</a:t>
            </a:r>
          </a:p>
        </p:txBody>
      </p:sp>
      <p:sp>
        <p:nvSpPr>
          <p:cNvPr id="16388" name="2 Marcador de contenido"/>
          <p:cNvSpPr txBox="1">
            <a:spLocks/>
          </p:cNvSpPr>
          <p:nvPr/>
        </p:nvSpPr>
        <p:spPr bwMode="auto">
          <a:xfrm>
            <a:off x="4500563" y="1916113"/>
            <a:ext cx="431958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9900" indent="-469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chemeClr val="accent2"/>
              </a:buClr>
              <a:buFont typeface="Wingdings" charset="0"/>
              <a:buNone/>
            </a:pPr>
            <a:r>
              <a:rPr lang="es-ES" sz="1400" b="1" dirty="0" err="1">
                <a:solidFill>
                  <a:srgbClr val="993300"/>
                </a:solidFill>
                <a:latin typeface="Century Gothic" charset="0"/>
              </a:rPr>
              <a:t>Surgeon</a:t>
            </a:r>
            <a:r>
              <a:rPr lang="es-ES" sz="1400" b="1" dirty="0">
                <a:solidFill>
                  <a:srgbClr val="5F5F5F"/>
                </a:solidFill>
                <a:latin typeface="Century Gothic" charset="0"/>
              </a:rPr>
              <a:t>: I </a:t>
            </a:r>
            <a:r>
              <a:rPr lang="es-ES" sz="1400" b="1" dirty="0" err="1">
                <a:solidFill>
                  <a:srgbClr val="5F5F5F"/>
                </a:solidFill>
                <a:latin typeface="Century Gothic" charset="0"/>
              </a:rPr>
              <a:t>haven´t</a:t>
            </a:r>
            <a:r>
              <a:rPr lang="es-ES" sz="1400" b="1" dirty="0">
                <a:solidFill>
                  <a:srgbClr val="5F5F5F"/>
                </a:solidFill>
                <a:latin typeface="Century Gothic" charset="0"/>
              </a:rPr>
              <a:t> </a:t>
            </a:r>
            <a:r>
              <a:rPr lang="es-ES" sz="1400" b="1" dirty="0" err="1" smtClean="0">
                <a:solidFill>
                  <a:srgbClr val="5F5F5F"/>
                </a:solidFill>
                <a:latin typeface="Century Gothic" charset="0"/>
              </a:rPr>
              <a:t>enough</a:t>
            </a:r>
            <a:r>
              <a:rPr lang="es-ES" sz="1400" b="1" dirty="0" smtClean="0">
                <a:solidFill>
                  <a:srgbClr val="5F5F5F"/>
                </a:solidFill>
                <a:latin typeface="Century Gothic" charset="0"/>
              </a:rPr>
              <a:t> </a:t>
            </a:r>
            <a:r>
              <a:rPr lang="es-ES" sz="1400" b="1" dirty="0" err="1">
                <a:solidFill>
                  <a:srgbClr val="5F5F5F"/>
                </a:solidFill>
                <a:latin typeface="Century Gothic" charset="0"/>
              </a:rPr>
              <a:t>workspace</a:t>
            </a:r>
            <a:endParaRPr lang="es-ES" sz="1400" b="1" dirty="0">
              <a:solidFill>
                <a:srgbClr val="5F5F5F"/>
              </a:solidFill>
              <a:latin typeface="Century Gothic" charset="0"/>
            </a:endParaRPr>
          </a:p>
          <a:p>
            <a:pPr>
              <a:spcBef>
                <a:spcPct val="20000"/>
              </a:spcBef>
              <a:buClr>
                <a:schemeClr val="accent2"/>
              </a:buClr>
              <a:buFont typeface="Wingdings" charset="0"/>
              <a:buNone/>
            </a:pPr>
            <a:endParaRPr lang="es-ES" sz="1400" b="1" dirty="0">
              <a:solidFill>
                <a:srgbClr val="5F5F5F"/>
              </a:solidFill>
              <a:latin typeface="Century Gothic" charset="0"/>
            </a:endParaRPr>
          </a:p>
          <a:p>
            <a:pPr>
              <a:spcBef>
                <a:spcPct val="20000"/>
              </a:spcBef>
              <a:buClr>
                <a:schemeClr val="accent2"/>
              </a:buClr>
            </a:pPr>
            <a:r>
              <a:rPr lang="es-ES" sz="1400" b="1" dirty="0" err="1">
                <a:solidFill>
                  <a:srgbClr val="000099"/>
                </a:solidFill>
                <a:latin typeface="Century Gothic" charset="0"/>
              </a:rPr>
              <a:t>Anesthesiologis</a:t>
            </a:r>
            <a:r>
              <a:rPr lang="es-ES" sz="1400" b="1" dirty="0" err="1">
                <a:solidFill>
                  <a:srgbClr val="5F5F5F"/>
                </a:solidFill>
                <a:latin typeface="Century Gothic" charset="0"/>
              </a:rPr>
              <a:t>t</a:t>
            </a:r>
            <a:r>
              <a:rPr lang="es-ES" sz="1400" b="1" dirty="0">
                <a:solidFill>
                  <a:srgbClr val="5F5F5F"/>
                </a:solidFill>
                <a:latin typeface="Century Gothic" charset="0"/>
              </a:rPr>
              <a:t>:  I am OK</a:t>
            </a:r>
          </a:p>
          <a:p>
            <a:pPr>
              <a:spcBef>
                <a:spcPct val="20000"/>
              </a:spcBef>
              <a:buClr>
                <a:schemeClr val="accent2"/>
              </a:buClr>
              <a:buFont typeface="Wingdings" charset="0"/>
              <a:buNone/>
            </a:pPr>
            <a:endParaRPr lang="es-ES" sz="1400" b="1" dirty="0">
              <a:solidFill>
                <a:srgbClr val="5F5F5F"/>
              </a:solidFill>
              <a:latin typeface="Century Gothic" charset="0"/>
            </a:endParaRPr>
          </a:p>
          <a:p>
            <a:pPr>
              <a:spcBef>
                <a:spcPct val="20000"/>
              </a:spcBef>
              <a:buClr>
                <a:schemeClr val="accent2"/>
              </a:buClr>
              <a:buFont typeface="Wingdings" charset="0"/>
              <a:buNone/>
            </a:pPr>
            <a:r>
              <a:rPr lang="es-ES" sz="1400" b="1" dirty="0" err="1">
                <a:solidFill>
                  <a:srgbClr val="993300"/>
                </a:solidFill>
                <a:latin typeface="Century Gothic" charset="0"/>
              </a:rPr>
              <a:t>Surgeon</a:t>
            </a:r>
            <a:r>
              <a:rPr lang="es-ES" sz="1400" b="1" dirty="0">
                <a:solidFill>
                  <a:srgbClr val="5F5F5F"/>
                </a:solidFill>
                <a:latin typeface="Century Gothic" charset="0"/>
              </a:rPr>
              <a:t>: Look at </a:t>
            </a:r>
            <a:r>
              <a:rPr lang="es-ES" sz="1400" b="1" dirty="0" err="1">
                <a:solidFill>
                  <a:srgbClr val="5F5F5F"/>
                </a:solidFill>
                <a:latin typeface="Century Gothic" charset="0"/>
              </a:rPr>
              <a:t>the</a:t>
            </a:r>
            <a:r>
              <a:rPr lang="es-ES" sz="1400" b="1" dirty="0">
                <a:solidFill>
                  <a:srgbClr val="5F5F5F"/>
                </a:solidFill>
                <a:latin typeface="Century Gothic" charset="0"/>
              </a:rPr>
              <a:t> </a:t>
            </a:r>
            <a:r>
              <a:rPr lang="es-ES" sz="1400" b="1" dirty="0" smtClean="0">
                <a:solidFill>
                  <a:srgbClr val="5F5F5F"/>
                </a:solidFill>
                <a:latin typeface="Century Gothic" charset="0"/>
              </a:rPr>
              <a:t>video </a:t>
            </a:r>
            <a:r>
              <a:rPr lang="es-ES" sz="1400" b="1" dirty="0" err="1" smtClean="0">
                <a:solidFill>
                  <a:srgbClr val="5F5F5F"/>
                </a:solidFill>
                <a:latin typeface="Century Gothic" charset="0"/>
              </a:rPr>
              <a:t>screen</a:t>
            </a:r>
            <a:r>
              <a:rPr lang="es-ES" sz="1400" b="1" dirty="0">
                <a:solidFill>
                  <a:srgbClr val="5F5F5F"/>
                </a:solidFill>
                <a:latin typeface="Century Gothic" charset="0"/>
              </a:rPr>
              <a:t>. I </a:t>
            </a:r>
            <a:r>
              <a:rPr lang="es-ES" sz="1400" b="1" dirty="0" err="1">
                <a:solidFill>
                  <a:srgbClr val="5F5F5F"/>
                </a:solidFill>
                <a:latin typeface="Century Gothic" charset="0"/>
              </a:rPr>
              <a:t>can´t</a:t>
            </a:r>
            <a:r>
              <a:rPr lang="es-ES" sz="1400" b="1" dirty="0">
                <a:solidFill>
                  <a:srgbClr val="5F5F5F"/>
                </a:solidFill>
                <a:latin typeface="Century Gothic" charset="0"/>
              </a:rPr>
              <a:t> </a:t>
            </a:r>
            <a:r>
              <a:rPr lang="es-ES" sz="1400" b="1" dirty="0" err="1">
                <a:solidFill>
                  <a:srgbClr val="5F5F5F"/>
                </a:solidFill>
                <a:latin typeface="Century Gothic" charset="0"/>
              </a:rPr>
              <a:t>work</a:t>
            </a:r>
            <a:endParaRPr lang="es-ES" sz="1400" b="1" dirty="0">
              <a:solidFill>
                <a:srgbClr val="5F5F5F"/>
              </a:solidFill>
              <a:latin typeface="Century Gothic" charset="0"/>
            </a:endParaRPr>
          </a:p>
          <a:p>
            <a:pPr>
              <a:spcBef>
                <a:spcPct val="20000"/>
              </a:spcBef>
              <a:buClr>
                <a:schemeClr val="accent2"/>
              </a:buClr>
              <a:buFont typeface="Wingdings" charset="0"/>
              <a:buNone/>
            </a:pPr>
            <a:endParaRPr lang="es-ES" sz="1400" b="1" dirty="0">
              <a:solidFill>
                <a:srgbClr val="5F5F5F"/>
              </a:solidFill>
              <a:latin typeface="Century Gothic" charset="0"/>
            </a:endParaRPr>
          </a:p>
          <a:p>
            <a:pPr>
              <a:spcBef>
                <a:spcPct val="20000"/>
              </a:spcBef>
              <a:buClr>
                <a:schemeClr val="accent2"/>
              </a:buClr>
            </a:pPr>
            <a:r>
              <a:rPr lang="es-ES" sz="1400" b="1" dirty="0" err="1">
                <a:solidFill>
                  <a:srgbClr val="000099"/>
                </a:solidFill>
                <a:latin typeface="Century Gothic" charset="0"/>
              </a:rPr>
              <a:t>Anesthesiologis</a:t>
            </a:r>
            <a:r>
              <a:rPr lang="es-ES" sz="1400" b="1" dirty="0" err="1">
                <a:solidFill>
                  <a:srgbClr val="5F5F5F"/>
                </a:solidFill>
                <a:latin typeface="Century Gothic" charset="0"/>
              </a:rPr>
              <a:t>t</a:t>
            </a:r>
            <a:r>
              <a:rPr lang="es-ES" sz="1400" b="1" dirty="0">
                <a:solidFill>
                  <a:srgbClr val="5F5F5F"/>
                </a:solidFill>
                <a:latin typeface="Century Gothic" charset="0"/>
              </a:rPr>
              <a:t>: </a:t>
            </a:r>
            <a:r>
              <a:rPr lang="en-US" sz="1400" b="1" dirty="0">
                <a:solidFill>
                  <a:srgbClr val="5F5F5F"/>
                </a:solidFill>
                <a:latin typeface="Century Gothic" charset="0"/>
              </a:rPr>
              <a:t>If you want more volume, you should  increase the pressure</a:t>
            </a:r>
          </a:p>
          <a:p>
            <a:pPr>
              <a:spcBef>
                <a:spcPct val="20000"/>
              </a:spcBef>
              <a:buClr>
                <a:schemeClr val="accent2"/>
              </a:buClr>
            </a:pPr>
            <a:endParaRPr lang="en-US" sz="1400" b="1" dirty="0">
              <a:solidFill>
                <a:srgbClr val="5F5F5F"/>
              </a:solidFill>
              <a:latin typeface="Century Gothic" charset="0"/>
            </a:endParaRPr>
          </a:p>
          <a:p>
            <a:pPr>
              <a:spcBef>
                <a:spcPct val="20000"/>
              </a:spcBef>
              <a:buClr>
                <a:schemeClr val="accent2"/>
              </a:buClr>
            </a:pPr>
            <a:r>
              <a:rPr lang="en-US" sz="1400" b="1" dirty="0">
                <a:solidFill>
                  <a:srgbClr val="993300"/>
                </a:solidFill>
                <a:latin typeface="Century Gothic" charset="0"/>
              </a:rPr>
              <a:t>Surgeon</a:t>
            </a:r>
            <a:r>
              <a:rPr lang="en-US" sz="1400" b="1" dirty="0">
                <a:solidFill>
                  <a:srgbClr val="5F5F5F"/>
                </a:solidFill>
                <a:latin typeface="Century Gothic" charset="0"/>
              </a:rPr>
              <a:t>: ¡¡¡But it is over 18 mmHg!!!</a:t>
            </a:r>
          </a:p>
          <a:p>
            <a:pPr>
              <a:spcBef>
                <a:spcPct val="20000"/>
              </a:spcBef>
              <a:buClr>
                <a:schemeClr val="accent2"/>
              </a:buClr>
            </a:pPr>
            <a:endParaRPr lang="en-US" sz="1400" b="1" dirty="0">
              <a:solidFill>
                <a:srgbClr val="5F5F5F"/>
              </a:solidFill>
              <a:latin typeface="Century Gothic" charset="0"/>
            </a:endParaRPr>
          </a:p>
          <a:p>
            <a:pPr>
              <a:spcBef>
                <a:spcPct val="20000"/>
              </a:spcBef>
              <a:buClr>
                <a:schemeClr val="accent2"/>
              </a:buClr>
            </a:pPr>
            <a:r>
              <a:rPr lang="es-ES" sz="1400" b="1" dirty="0" err="1">
                <a:solidFill>
                  <a:srgbClr val="000099"/>
                </a:solidFill>
                <a:latin typeface="Century Gothic" charset="0"/>
              </a:rPr>
              <a:t>Anesthesiologis</a:t>
            </a:r>
            <a:r>
              <a:rPr lang="es-ES" sz="1400" b="1" dirty="0" err="1">
                <a:solidFill>
                  <a:srgbClr val="5F5F5F"/>
                </a:solidFill>
                <a:latin typeface="Century Gothic" charset="0"/>
              </a:rPr>
              <a:t>t</a:t>
            </a:r>
            <a:r>
              <a:rPr lang="es-ES" sz="1400" b="1" dirty="0">
                <a:solidFill>
                  <a:srgbClr val="5F5F5F"/>
                </a:solidFill>
                <a:latin typeface="Century Gothic" charset="0"/>
              </a:rPr>
              <a:t>: </a:t>
            </a:r>
            <a:r>
              <a:rPr lang="en-US" sz="1400" b="1" dirty="0">
                <a:solidFill>
                  <a:srgbClr val="5F5F5F"/>
                </a:solidFill>
                <a:latin typeface="Century Gothic" charset="0"/>
              </a:rPr>
              <a:t>The patient has only one TOF response in the AP. </a:t>
            </a:r>
            <a:r>
              <a:rPr lang="en-US" sz="1400" b="1" dirty="0" smtClean="0">
                <a:solidFill>
                  <a:srgbClr val="5F5F5F"/>
                </a:solidFill>
                <a:latin typeface="Century Gothic" charset="0"/>
              </a:rPr>
              <a:t>Last time this was enough. Why not today?</a:t>
            </a:r>
            <a:endParaRPr lang="en-US" sz="1400" b="1" dirty="0">
              <a:solidFill>
                <a:srgbClr val="5F5F5F"/>
              </a:solidFill>
              <a:latin typeface="Century Gothic" charset="0"/>
            </a:endParaRPr>
          </a:p>
          <a:p>
            <a:pPr>
              <a:spcBef>
                <a:spcPct val="20000"/>
              </a:spcBef>
              <a:buClr>
                <a:schemeClr val="accent2"/>
              </a:buClr>
            </a:pPr>
            <a:endParaRPr lang="en-US" sz="1400" b="1" dirty="0">
              <a:solidFill>
                <a:srgbClr val="5F5F5F"/>
              </a:solidFill>
              <a:latin typeface="Century Gothic" charset="0"/>
            </a:endParaRPr>
          </a:p>
          <a:p>
            <a:pPr>
              <a:spcBef>
                <a:spcPct val="20000"/>
              </a:spcBef>
              <a:buClr>
                <a:schemeClr val="accent2"/>
              </a:buClr>
            </a:pPr>
            <a:r>
              <a:rPr lang="en-US" sz="1400" b="1" dirty="0">
                <a:solidFill>
                  <a:srgbClr val="993300"/>
                </a:solidFill>
                <a:latin typeface="Century Gothic" charset="0"/>
              </a:rPr>
              <a:t>Surgeon: </a:t>
            </a:r>
            <a:r>
              <a:rPr lang="en-US" sz="1400" b="1" dirty="0">
                <a:solidFill>
                  <a:srgbClr val="5F5F5F"/>
                </a:solidFill>
                <a:latin typeface="Century Gothic" charset="0"/>
              </a:rPr>
              <a:t>I don’t know what “one TOF response”  means. What I said is I can´t work</a:t>
            </a:r>
          </a:p>
          <a:p>
            <a:pPr>
              <a:spcBef>
                <a:spcPct val="20000"/>
              </a:spcBef>
              <a:buClr>
                <a:schemeClr val="accent2"/>
              </a:buClr>
            </a:pPr>
            <a:endParaRPr lang="en-US" sz="1400" b="1" dirty="0">
              <a:solidFill>
                <a:srgbClr val="5F5F5F"/>
              </a:solidFill>
              <a:latin typeface="Century Gothic" charset="0"/>
            </a:endParaRPr>
          </a:p>
        </p:txBody>
      </p:sp>
      <p:sp>
        <p:nvSpPr>
          <p:cNvPr id="2" name="Tijdelijke aanduiding voor dianummer 1"/>
          <p:cNvSpPr>
            <a:spLocks noGrp="1"/>
          </p:cNvSpPr>
          <p:nvPr>
            <p:ph type="sldNum" sz="quarter" idx="12"/>
          </p:nvPr>
        </p:nvSpPr>
        <p:spPr/>
        <p:txBody>
          <a:bodyPr/>
          <a:lstStyle/>
          <a:p>
            <a:pPr>
              <a:defRPr/>
            </a:pPr>
            <a:fld id="{12BDD6AD-837A-BA4E-AE90-2439C95A1631}" type="slidenum">
              <a:rPr lang="es-ES" smtClean="0"/>
              <a:pPr>
                <a:defRPr/>
              </a:pPr>
              <a:t>2</a:t>
            </a:fld>
            <a:endParaRPr lang="es-E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Can </a:t>
            </a:r>
            <a:r>
              <a:rPr lang="fr-FR" dirty="0" err="1" smtClean="0"/>
              <a:t>we</a:t>
            </a:r>
            <a:r>
              <a:rPr lang="fr-FR" dirty="0" smtClean="0"/>
              <a:t> </a:t>
            </a:r>
            <a:r>
              <a:rPr lang="fr-FR" dirty="0" err="1" smtClean="0"/>
              <a:t>predict</a:t>
            </a:r>
            <a:r>
              <a:rPr lang="fr-FR" dirty="0" smtClean="0"/>
              <a:t> </a:t>
            </a:r>
            <a:r>
              <a:rPr lang="fr-FR" dirty="0" err="1" smtClean="0"/>
              <a:t>difficulty</a:t>
            </a:r>
            <a:r>
              <a:rPr lang="fr-FR" dirty="0" smtClean="0"/>
              <a:t>?</a:t>
            </a:r>
            <a:endParaRPr lang="fr-FR" dirty="0"/>
          </a:p>
        </p:txBody>
      </p:sp>
      <p:sp>
        <p:nvSpPr>
          <p:cNvPr id="3" name="Tijdelijke aanduiding voor inhoud 2"/>
          <p:cNvSpPr>
            <a:spLocks noGrp="1"/>
          </p:cNvSpPr>
          <p:nvPr>
            <p:ph idx="1"/>
          </p:nvPr>
        </p:nvSpPr>
        <p:spPr/>
        <p:txBody>
          <a:bodyPr/>
          <a:lstStyle/>
          <a:p>
            <a:endParaRPr lang="fr-FR"/>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20</a:t>
            </a:fld>
            <a:endParaRPr lang="en-US" dirty="0"/>
          </a:p>
        </p:txBody>
      </p:sp>
    </p:spTree>
    <p:extLst>
      <p:ext uri="{BB962C8B-B14F-4D97-AF65-F5344CB8AC3E}">
        <p14:creationId xmlns:p14="http://schemas.microsoft.com/office/powerpoint/2010/main" val="9506679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lide Number Placeholder 5"/>
          <p:cNvSpPr>
            <a:spLocks noGrp="1"/>
          </p:cNvSpPr>
          <p:nvPr>
            <p:ph type="sldNum" sz="quarter" idx="12"/>
          </p:nvPr>
        </p:nvSpPr>
        <p:spPr/>
        <p:txBody>
          <a:bodyPr/>
          <a:lstStyle/>
          <a:p>
            <a:fld id="{367C44BD-D8A1-2949-B17B-44BF7401BF7F}" type="slidenum">
              <a:rPr lang="en-US"/>
              <a:pPr/>
              <a:t>21</a:t>
            </a:fld>
            <a:endParaRPr lang="en-US" dirty="0"/>
          </a:p>
        </p:txBody>
      </p:sp>
      <p:sp>
        <p:nvSpPr>
          <p:cNvPr id="102472" name="Rectangle 72"/>
          <p:cNvSpPr>
            <a:spLocks noGrp="1" noChangeArrowheads="1"/>
          </p:cNvSpPr>
          <p:nvPr>
            <p:ph type="title"/>
          </p:nvPr>
        </p:nvSpPr>
        <p:spPr>
          <a:xfrm>
            <a:off x="457200" y="0"/>
            <a:ext cx="8229600" cy="981075"/>
          </a:xfrm>
        </p:spPr>
        <p:txBody>
          <a:bodyPr anchor="ctr"/>
          <a:lstStyle/>
          <a:p>
            <a:pPr algn="ctr"/>
            <a:r>
              <a:rPr lang="nl-BE"/>
              <a:t>Determinants of E and PV0</a:t>
            </a:r>
            <a:endParaRPr lang="en-US" dirty="0"/>
          </a:p>
        </p:txBody>
      </p:sp>
      <p:graphicFrame>
        <p:nvGraphicFramePr>
          <p:cNvPr id="102551" name="Group 151"/>
          <p:cNvGraphicFramePr>
            <a:graphicFrameLocks noGrp="1"/>
          </p:cNvGraphicFramePr>
          <p:nvPr>
            <p:ph type="tbl" idx="1"/>
            <p:extLst>
              <p:ext uri="{D42A27DB-BD31-4B8C-83A1-F6EECF244321}">
                <p14:modId xmlns:p14="http://schemas.microsoft.com/office/powerpoint/2010/main" val="3710604101"/>
              </p:ext>
            </p:extLst>
          </p:nvPr>
        </p:nvGraphicFramePr>
        <p:xfrm>
          <a:off x="468313" y="758825"/>
          <a:ext cx="8229600" cy="5987060"/>
        </p:xfrm>
        <a:graphic>
          <a:graphicData uri="http://schemas.openxmlformats.org/drawingml/2006/table">
            <a:tbl>
              <a:tblPr>
                <a:tableStyleId>{2D5ABB26-0587-4C30-8999-92F81FD0307C}</a:tableStyleId>
              </a:tblPr>
              <a:tblGrid>
                <a:gridCol w="3071812"/>
                <a:gridCol w="1181100"/>
                <a:gridCol w="1477963"/>
                <a:gridCol w="1136650"/>
                <a:gridCol w="1362075"/>
              </a:tblGrid>
              <a:tr h="525463">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endParaRPr kumimoji="0" lang="en-GB" sz="2000" b="1" i="0" u="none" strike="noStrike" cap="none" normalizeH="0" baseline="0" dirty="0">
                        <a:ln>
                          <a:noFill/>
                        </a:ln>
                        <a:solidFill>
                          <a:schemeClr val="tx1"/>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PV0</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P</a:t>
                      </a:r>
                      <a:r>
                        <a:rPr kumimoji="0" lang="nl-BE" sz="2000" u="none" strike="noStrike" cap="none" normalizeH="0" baseline="-25000">
                          <a:ln>
                            <a:noFill/>
                          </a:ln>
                          <a:effectLst/>
                        </a:rPr>
                        <a:t>VO</a:t>
                      </a:r>
                      <a:r>
                        <a:rPr kumimoji="0" lang="nl-BE" sz="2000" u="none" strike="noStrike" cap="none" normalizeH="0" baseline="0">
                          <a:ln>
                            <a:noFill/>
                          </a:ln>
                          <a:effectLst/>
                        </a:rPr>
                        <a:t> sig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E</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E sig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r>
              <a:tr h="384175">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Age</a:t>
                      </a:r>
                      <a:endParaRPr kumimoji="0" lang="nl-NL" sz="2000" b="1" i="0" u="none" strike="noStrike" cap="none" normalizeH="0" baseline="0" dirty="0">
                        <a:ln>
                          <a:noFill/>
                        </a:ln>
                        <a:solidFill>
                          <a:schemeClr val="bg2"/>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dirty="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0.828</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Pos</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0.003*</a:t>
                      </a:r>
                      <a:endParaRPr kumimoji="0" lang="nl-NL" sz="2000" b="1" i="0" u="none" strike="noStrike" cap="none" normalizeH="0" baseline="0" dirty="0">
                        <a:ln>
                          <a:noFill/>
                        </a:ln>
                        <a:solidFill>
                          <a:srgbClr val="33CC33"/>
                        </a:solidFill>
                        <a:effectLst/>
                        <a:latin typeface="Garamond" charset="0"/>
                      </a:endParaRPr>
                    </a:p>
                  </a:txBody>
                  <a:tcPr marL="293906" marR="293906" marT="146953" marB="146953" horzOverflow="overflow"/>
                </a:tc>
              </a:tr>
              <a:tr h="396875">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Length</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0.356</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0.245</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r>
              <a:tr h="385763">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Body weigth</a:t>
                      </a:r>
                      <a:endParaRPr kumimoji="0" lang="nl-NL" sz="2000" b="1" i="0" u="none" strike="noStrike" cap="none" normalizeH="0" baseline="0" dirty="0">
                        <a:ln>
                          <a:noFill/>
                        </a:ln>
                        <a:solidFill>
                          <a:schemeClr val="bg2"/>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Pos</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0.012*</a:t>
                      </a:r>
                      <a:endParaRPr kumimoji="0" lang="nl-NL" sz="2000" b="1" i="0" u="none" strike="noStrike" cap="none" normalizeH="0" baseline="0" dirty="0">
                        <a:ln>
                          <a:noFill/>
                        </a:ln>
                        <a:solidFill>
                          <a:srgbClr val="33CC33"/>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Pos</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0.294</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r>
              <a:tr h="444500">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Bmi</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0.054</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0.272</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r>
              <a:tr h="457200">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Sex</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0.596</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0.536</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r>
              <a:tr h="523875">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Gravidity</a:t>
                      </a:r>
                      <a:endParaRPr kumimoji="0" lang="nl-NL" sz="2000" b="1" i="0" u="none" strike="noStrike" cap="none" normalizeH="0" baseline="0" dirty="0">
                        <a:ln>
                          <a:noFill/>
                        </a:ln>
                        <a:solidFill>
                          <a:schemeClr val="bg2"/>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0.305</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0.049*</a:t>
                      </a:r>
                      <a:endParaRPr kumimoji="0" lang="nl-NL" sz="2000" b="1" i="0" u="none" strike="noStrike" cap="none" normalizeH="0" baseline="0" dirty="0">
                        <a:ln>
                          <a:noFill/>
                        </a:ln>
                        <a:solidFill>
                          <a:srgbClr val="FF3300"/>
                        </a:solidFill>
                        <a:effectLst/>
                        <a:latin typeface="Garamond" charset="0"/>
                      </a:endParaRPr>
                    </a:p>
                  </a:txBody>
                  <a:tcPr marL="293906" marR="293906" marT="146953" marB="146953" horzOverflow="overflow"/>
                </a:tc>
              </a:tr>
              <a:tr h="485775">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Prev abd operation</a:t>
                      </a:r>
                      <a:endParaRPr kumimoji="0" lang="nl-NL" sz="2000" b="1" i="0" u="none" strike="noStrike" cap="none" normalizeH="0" baseline="0" dirty="0">
                        <a:ln>
                          <a:noFill/>
                        </a:ln>
                        <a:solidFill>
                          <a:schemeClr val="bg2"/>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0.191</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0.009*</a:t>
                      </a:r>
                      <a:endParaRPr kumimoji="0" lang="nl-NL" sz="2000" b="1" i="0" u="none" strike="noStrike" cap="none" normalizeH="0" baseline="0" dirty="0">
                        <a:ln>
                          <a:noFill/>
                        </a:ln>
                        <a:solidFill>
                          <a:srgbClr val="FF3300"/>
                        </a:solidFill>
                        <a:effectLst/>
                        <a:latin typeface="Garamond" charset="0"/>
                      </a:endParaRPr>
                    </a:p>
                  </a:txBody>
                  <a:tcPr marL="293906" marR="293906" marT="146953" marB="146953" horzOverflow="overflow"/>
                </a:tc>
              </a:tr>
              <a:tr h="501650">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Muscle relaxation</a:t>
                      </a:r>
                      <a:endParaRPr kumimoji="0" lang="nl-NL" sz="2000" b="1" i="0" u="none" strike="noStrike" cap="none" normalizeH="0" baseline="0" dirty="0">
                        <a:ln>
                          <a:noFill/>
                        </a:ln>
                        <a:solidFill>
                          <a:schemeClr val="bg2"/>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0.001*</a:t>
                      </a:r>
                      <a:endParaRPr kumimoji="0" lang="nl-NL" sz="2000" b="1" i="0" u="none" strike="noStrike" cap="none" normalizeH="0" baseline="0" dirty="0">
                        <a:ln>
                          <a:noFill/>
                        </a:ln>
                        <a:solidFill>
                          <a:srgbClr val="FF3300"/>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Neg</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0.376</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r>
              <a:tr h="384175">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r>
                        <a:rPr kumimoji="0" lang="nl-BE" sz="2000" u="none" strike="noStrike" cap="none" normalizeH="0" baseline="0">
                          <a:ln>
                            <a:noFill/>
                          </a:ln>
                          <a:effectLst/>
                        </a:rPr>
                        <a:t>* Sig p&lt;0.05</a:t>
                      </a:r>
                      <a:endParaRPr kumimoji="0" lang="nl-NL" sz="2000" b="1" i="0" u="none" strike="noStrike" cap="none" normalizeH="0" baseline="0" dirty="0">
                        <a:ln>
                          <a:noFill/>
                        </a:ln>
                        <a:solidFill>
                          <a:srgbClr val="4D4D4D"/>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endParaRPr kumimoji="0" lang="en-GB" sz="2000" b="1" i="0" u="none" strike="noStrike" cap="none" normalizeH="0" baseline="0" dirty="0">
                        <a:ln>
                          <a:noFill/>
                        </a:ln>
                        <a:solidFill>
                          <a:schemeClr val="tx1"/>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endParaRPr kumimoji="0" lang="en-GB" sz="2000" b="1" i="0" u="none" strike="noStrike" cap="none" normalizeH="0" baseline="0" dirty="0">
                        <a:ln>
                          <a:noFill/>
                        </a:ln>
                        <a:solidFill>
                          <a:schemeClr val="tx1"/>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endParaRPr kumimoji="0" lang="en-GB" sz="2000" b="1" i="0" u="none" strike="noStrike" cap="none" normalizeH="0" baseline="0" dirty="0">
                        <a:ln>
                          <a:noFill/>
                        </a:ln>
                        <a:solidFill>
                          <a:schemeClr val="tx1"/>
                        </a:solidFill>
                        <a:effectLst/>
                        <a:latin typeface="Garamond" charset="0"/>
                      </a:endParaRPr>
                    </a:p>
                  </a:txBody>
                  <a:tcPr marL="293906" marR="293906" marT="146953" marB="146953" horzOverflow="overflow"/>
                </a:tc>
                <a:tc>
                  <a:txBody>
                    <a:bodyPr/>
                    <a:lstStyle/>
                    <a:p>
                      <a:pPr marL="0" marR="0" lvl="0" indent="0" algn="l" defTabSz="4113213" rtl="0" eaLnBrk="1" fontAlgn="base" latinLnBrk="0" hangingPunct="1">
                        <a:lnSpc>
                          <a:spcPct val="100000"/>
                        </a:lnSpc>
                        <a:spcBef>
                          <a:spcPct val="20000"/>
                        </a:spcBef>
                        <a:spcAft>
                          <a:spcPct val="0"/>
                        </a:spcAft>
                        <a:buClr>
                          <a:schemeClr val="hlink"/>
                        </a:buClr>
                        <a:buSzTx/>
                        <a:buFontTx/>
                        <a:buNone/>
                        <a:tabLst/>
                      </a:pPr>
                      <a:endParaRPr kumimoji="0" lang="en-GB" sz="2000" b="1" i="0" u="none" strike="noStrike" cap="none" normalizeH="0" baseline="0" dirty="0">
                        <a:ln>
                          <a:noFill/>
                        </a:ln>
                        <a:solidFill>
                          <a:schemeClr val="tx1"/>
                        </a:solidFill>
                        <a:effectLst/>
                        <a:latin typeface="Garamond" charset="0"/>
                      </a:endParaRPr>
                    </a:p>
                  </a:txBody>
                  <a:tcPr marL="293906" marR="293906" marT="146953" marB="146953" horzOverflow="overflow"/>
                </a:tc>
              </a:tr>
            </a:tbl>
          </a:graphicData>
        </a:graphic>
      </p:graphicFrame>
      <p:sp>
        <p:nvSpPr>
          <p:cNvPr id="102552" name="Text Box 152"/>
          <p:cNvSpPr txBox="1">
            <a:spLocks noChangeArrowheads="1"/>
          </p:cNvSpPr>
          <p:nvPr/>
        </p:nvSpPr>
        <p:spPr bwMode="auto">
          <a:xfrm>
            <a:off x="2411413" y="6165850"/>
            <a:ext cx="1514475" cy="366713"/>
          </a:xfrm>
          <a:prstGeom prst="rect">
            <a:avLst/>
          </a:prstGeom>
          <a:noFill/>
          <a:ln w="9525">
            <a:noFill/>
            <a:miter lim="800000"/>
            <a:headEnd/>
            <a:tailEnd/>
          </a:ln>
          <a:effectLst/>
        </p:spPr>
        <p:txBody>
          <a:bodyPr wrap="none">
            <a:prstTxWarp prst="textNoShape">
              <a:avLst/>
            </a:prstTxWarp>
            <a:spAutoFit/>
          </a:bodyPr>
          <a:lstStyle/>
          <a:p>
            <a:r>
              <a:rPr lang="nl-BE">
                <a:solidFill>
                  <a:srgbClr val="000000"/>
                </a:solidFill>
              </a:rPr>
              <a:t>Mulier JP 2007</a:t>
            </a:r>
            <a:endParaRPr lang="en-US" dirty="0">
              <a:solidFill>
                <a:srgbClr val="000000"/>
              </a:solidFill>
            </a:endParaRPr>
          </a:p>
        </p:txBody>
      </p:sp>
      <p:sp>
        <p:nvSpPr>
          <p:cNvPr id="8" name="Footer Placeholder 7"/>
          <p:cNvSpPr>
            <a:spLocks noGrp="1"/>
          </p:cNvSpPr>
          <p:nvPr>
            <p:ph type="ftr" sz="quarter" idx="11"/>
          </p:nvPr>
        </p:nvSpPr>
        <p:spPr/>
        <p:txBody>
          <a:bodyPr/>
          <a:lstStyle/>
          <a:p>
            <a:r>
              <a:rPr lang="en-US" dirty="0"/>
              <a:t>EMEA Bariatric anesthesia 2011</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Can </a:t>
            </a:r>
            <a:r>
              <a:rPr lang="fr-FR" dirty="0" err="1" smtClean="0"/>
              <a:t>we</a:t>
            </a:r>
            <a:r>
              <a:rPr lang="fr-FR" dirty="0" smtClean="0"/>
              <a:t> do </a:t>
            </a:r>
            <a:r>
              <a:rPr lang="fr-FR" dirty="0" err="1" smtClean="0"/>
              <a:t>something</a:t>
            </a:r>
            <a:r>
              <a:rPr lang="fr-FR" dirty="0" smtClean="0"/>
              <a:t>?</a:t>
            </a:r>
            <a:endParaRPr lang="fr-FR" dirty="0"/>
          </a:p>
        </p:txBody>
      </p:sp>
      <p:sp>
        <p:nvSpPr>
          <p:cNvPr id="3" name="Tijdelijke aanduiding voor tabel 2"/>
          <p:cNvSpPr>
            <a:spLocks noGrp="1"/>
          </p:cNvSpPr>
          <p:nvPr>
            <p:ph type="tbl" idx="1"/>
          </p:nvPr>
        </p:nvSpPr>
        <p:spPr/>
      </p:sp>
      <p:sp>
        <p:nvSpPr>
          <p:cNvPr id="4" name="Tijdelijke aanduiding voor dianummer 3"/>
          <p:cNvSpPr>
            <a:spLocks noGrp="1"/>
          </p:cNvSpPr>
          <p:nvPr>
            <p:ph type="sldNum" sz="quarter" idx="12"/>
          </p:nvPr>
        </p:nvSpPr>
        <p:spPr/>
        <p:txBody>
          <a:bodyPr/>
          <a:lstStyle/>
          <a:p>
            <a:fld id="{47CEFAF8-AD59-7B42-A0D2-137570FD8AD2}" type="slidenum">
              <a:rPr lang="en-US" smtClean="0"/>
              <a:pPr/>
              <a:t>22</a:t>
            </a:fld>
            <a:endParaRPr lang="en-US"/>
          </a:p>
        </p:txBody>
      </p:sp>
    </p:spTree>
    <p:extLst>
      <p:ext uri="{BB962C8B-B14F-4D97-AF65-F5344CB8AC3E}">
        <p14:creationId xmlns:p14="http://schemas.microsoft.com/office/powerpoint/2010/main" val="22049171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BGES - BeSOMS 19 sept 2011</a:t>
            </a:r>
            <a:endParaRPr lang="nl-NL"/>
          </a:p>
        </p:txBody>
      </p:sp>
      <p:sp>
        <p:nvSpPr>
          <p:cNvPr id="18" name="Slide Number Placeholder 5"/>
          <p:cNvSpPr>
            <a:spLocks noGrp="1"/>
          </p:cNvSpPr>
          <p:nvPr>
            <p:ph type="sldNum" sz="quarter" idx="12"/>
          </p:nvPr>
        </p:nvSpPr>
        <p:spPr/>
        <p:txBody>
          <a:bodyPr/>
          <a:lstStyle/>
          <a:p>
            <a:fld id="{177636E6-0E37-C04E-9256-F696B4768916}" type="slidenum">
              <a:rPr lang="nl-NL"/>
              <a:pPr/>
              <a:t>23</a:t>
            </a:fld>
            <a:endParaRPr lang="nl-NL"/>
          </a:p>
        </p:txBody>
      </p:sp>
      <p:sp>
        <p:nvSpPr>
          <p:cNvPr id="531458" name="Rectangle 2"/>
          <p:cNvSpPr>
            <a:spLocks noGrp="1" noChangeArrowheads="1"/>
          </p:cNvSpPr>
          <p:nvPr>
            <p:ph type="title"/>
          </p:nvPr>
        </p:nvSpPr>
        <p:spPr/>
        <p:txBody>
          <a:bodyPr/>
          <a:lstStyle/>
          <a:p>
            <a:r>
              <a:rPr lang="en-US" sz="4000" dirty="0"/>
              <a:t>How to change </a:t>
            </a:r>
            <a:r>
              <a:rPr lang="en-US" sz="4000" dirty="0" smtClean="0"/>
              <a:t>C </a:t>
            </a:r>
            <a:r>
              <a:rPr lang="en-US" sz="4000" dirty="0"/>
              <a:t>: hip flexion</a:t>
            </a:r>
          </a:p>
        </p:txBody>
      </p:sp>
      <p:sp>
        <p:nvSpPr>
          <p:cNvPr id="531459" name="Rectangle 3"/>
          <p:cNvSpPr>
            <a:spLocks noGrp="1" noChangeArrowheads="1"/>
          </p:cNvSpPr>
          <p:nvPr>
            <p:ph type="body" idx="1"/>
          </p:nvPr>
        </p:nvSpPr>
        <p:spPr>
          <a:xfrm>
            <a:off x="571500" y="1625600"/>
            <a:ext cx="8001000" cy="4114800"/>
          </a:xfrm>
        </p:spPr>
        <p:txBody>
          <a:bodyPr/>
          <a:lstStyle/>
          <a:p>
            <a:r>
              <a:rPr lang="en-US" sz="2800"/>
              <a:t>Mulier JP, Dillemans B Obes Surg 2010</a:t>
            </a:r>
          </a:p>
        </p:txBody>
      </p:sp>
      <p:pic>
        <p:nvPicPr>
          <p:cNvPr id="531460" name="Picture 4" descr="Effect of position on  E"/>
          <p:cNvPicPr>
            <a:picLocks noChangeAspect="1" noChangeArrowheads="1"/>
          </p:cNvPicPr>
          <p:nvPr/>
        </p:nvPicPr>
        <p:blipFill>
          <a:blip r:embed="rId2"/>
          <a:srcRect/>
          <a:stretch>
            <a:fillRect/>
          </a:stretch>
        </p:blipFill>
        <p:spPr bwMode="auto">
          <a:xfrm>
            <a:off x="0" y="2287588"/>
            <a:ext cx="3059113" cy="2293937"/>
          </a:xfrm>
          <a:prstGeom prst="rect">
            <a:avLst/>
          </a:prstGeom>
          <a:noFill/>
        </p:spPr>
      </p:pic>
      <p:grpSp>
        <p:nvGrpSpPr>
          <p:cNvPr id="2" name="Group 5"/>
          <p:cNvGrpSpPr>
            <a:grpSpLocks/>
          </p:cNvGrpSpPr>
          <p:nvPr/>
        </p:nvGrpSpPr>
        <p:grpSpPr bwMode="auto">
          <a:xfrm>
            <a:off x="0" y="2276475"/>
            <a:ext cx="9144000" cy="4581525"/>
            <a:chOff x="1435" y="4980"/>
            <a:chExt cx="2722" cy="998"/>
          </a:xfrm>
        </p:grpSpPr>
        <p:pic>
          <p:nvPicPr>
            <p:cNvPr id="531462" name="Picture 6" descr="DSCN0316"/>
            <p:cNvPicPr>
              <a:picLocks noChangeAspect="1" noChangeArrowheads="1"/>
            </p:cNvPicPr>
            <p:nvPr/>
          </p:nvPicPr>
          <p:blipFill>
            <a:blip r:embed="rId3"/>
            <a:srcRect/>
            <a:stretch>
              <a:fillRect/>
            </a:stretch>
          </p:blipFill>
          <p:spPr bwMode="auto">
            <a:xfrm>
              <a:off x="2342" y="4980"/>
              <a:ext cx="907" cy="499"/>
            </a:xfrm>
            <a:prstGeom prst="rect">
              <a:avLst/>
            </a:prstGeom>
            <a:noFill/>
          </p:spPr>
        </p:pic>
        <p:pic>
          <p:nvPicPr>
            <p:cNvPr id="531463" name="Picture 7" descr="DSCN0312"/>
            <p:cNvPicPr>
              <a:picLocks noChangeAspect="1" noChangeArrowheads="1"/>
            </p:cNvPicPr>
            <p:nvPr/>
          </p:nvPicPr>
          <p:blipFill>
            <a:blip r:embed="rId4"/>
            <a:srcRect/>
            <a:stretch>
              <a:fillRect/>
            </a:stretch>
          </p:blipFill>
          <p:spPr bwMode="auto">
            <a:xfrm>
              <a:off x="2342" y="5479"/>
              <a:ext cx="907" cy="499"/>
            </a:xfrm>
            <a:prstGeom prst="rect">
              <a:avLst/>
            </a:prstGeom>
            <a:noFill/>
          </p:spPr>
        </p:pic>
        <p:pic>
          <p:nvPicPr>
            <p:cNvPr id="531464" name="Picture 8" descr="DSCN0318"/>
            <p:cNvPicPr>
              <a:picLocks noChangeAspect="1" noChangeArrowheads="1"/>
            </p:cNvPicPr>
            <p:nvPr/>
          </p:nvPicPr>
          <p:blipFill>
            <a:blip r:embed="rId5"/>
            <a:srcRect/>
            <a:stretch>
              <a:fillRect/>
            </a:stretch>
          </p:blipFill>
          <p:spPr bwMode="auto">
            <a:xfrm>
              <a:off x="3248" y="4980"/>
              <a:ext cx="908" cy="499"/>
            </a:xfrm>
            <a:prstGeom prst="rect">
              <a:avLst/>
            </a:prstGeom>
            <a:noFill/>
          </p:spPr>
        </p:pic>
        <p:pic>
          <p:nvPicPr>
            <p:cNvPr id="531465" name="Picture 9" descr="DSCN0319"/>
            <p:cNvPicPr>
              <a:picLocks noChangeAspect="1" noChangeArrowheads="1"/>
            </p:cNvPicPr>
            <p:nvPr/>
          </p:nvPicPr>
          <p:blipFill>
            <a:blip r:embed="rId6"/>
            <a:srcRect/>
            <a:stretch>
              <a:fillRect/>
            </a:stretch>
          </p:blipFill>
          <p:spPr bwMode="auto">
            <a:xfrm>
              <a:off x="3248" y="5479"/>
              <a:ext cx="907" cy="499"/>
            </a:xfrm>
            <a:prstGeom prst="rect">
              <a:avLst/>
            </a:prstGeom>
            <a:noFill/>
          </p:spPr>
        </p:pic>
        <p:pic>
          <p:nvPicPr>
            <p:cNvPr id="531466" name="Picture 10" descr="DSCN0317"/>
            <p:cNvPicPr>
              <a:picLocks noChangeAspect="1" noChangeArrowheads="1"/>
            </p:cNvPicPr>
            <p:nvPr/>
          </p:nvPicPr>
          <p:blipFill>
            <a:blip r:embed="rId7"/>
            <a:srcRect/>
            <a:stretch>
              <a:fillRect/>
            </a:stretch>
          </p:blipFill>
          <p:spPr bwMode="auto">
            <a:xfrm>
              <a:off x="1435" y="5479"/>
              <a:ext cx="907" cy="499"/>
            </a:xfrm>
            <a:prstGeom prst="rect">
              <a:avLst/>
            </a:prstGeom>
            <a:noFill/>
          </p:spPr>
        </p:pic>
        <p:sp>
          <p:nvSpPr>
            <p:cNvPr id="531467" name="Line 11"/>
            <p:cNvSpPr>
              <a:spLocks noChangeShapeType="1"/>
            </p:cNvSpPr>
            <p:nvPr/>
          </p:nvSpPr>
          <p:spPr bwMode="auto">
            <a:xfrm flipV="1">
              <a:off x="2341" y="4980"/>
              <a:ext cx="908" cy="499"/>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531468" name="Line 12"/>
            <p:cNvSpPr>
              <a:spLocks noChangeShapeType="1"/>
            </p:cNvSpPr>
            <p:nvPr/>
          </p:nvSpPr>
          <p:spPr bwMode="auto">
            <a:xfrm flipV="1">
              <a:off x="3249" y="4980"/>
              <a:ext cx="908" cy="499"/>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531469" name="Line 13"/>
            <p:cNvSpPr>
              <a:spLocks noChangeShapeType="1"/>
            </p:cNvSpPr>
            <p:nvPr/>
          </p:nvSpPr>
          <p:spPr bwMode="auto">
            <a:xfrm flipH="1" flipV="1">
              <a:off x="3249" y="4980"/>
              <a:ext cx="908" cy="499"/>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531470" name="Line 14"/>
            <p:cNvSpPr>
              <a:spLocks noChangeShapeType="1"/>
            </p:cNvSpPr>
            <p:nvPr/>
          </p:nvSpPr>
          <p:spPr bwMode="auto">
            <a:xfrm flipH="1" flipV="1">
              <a:off x="2341" y="4980"/>
              <a:ext cx="908" cy="499"/>
            </a:xfrm>
            <a:prstGeom prst="line">
              <a:avLst/>
            </a:prstGeom>
            <a:noFill/>
            <a:ln w="38100">
              <a:solidFill>
                <a:srgbClr val="FF0000"/>
              </a:solidFill>
              <a:round/>
              <a:headEnd/>
              <a:tailEnd/>
            </a:ln>
            <a:effectLst/>
          </p:spPr>
          <p:txBody>
            <a:bodyPr>
              <a:prstTxWarp prst="textNoShape">
                <a:avLst/>
              </a:prstTxWarp>
            </a:bodyPr>
            <a:lstStyle/>
            <a:p>
              <a:endParaRPr lang="en-US"/>
            </a:p>
          </p:txBody>
        </p:sp>
      </p:grpSp>
      <p:sp>
        <p:nvSpPr>
          <p:cNvPr id="531471" name="Rectangle 15"/>
          <p:cNvSpPr>
            <a:spLocks noChangeArrowheads="1"/>
          </p:cNvSpPr>
          <p:nvPr/>
        </p:nvSpPr>
        <p:spPr bwMode="auto">
          <a:xfrm>
            <a:off x="6011863" y="4581525"/>
            <a:ext cx="3132137" cy="2276475"/>
          </a:xfrm>
          <a:prstGeom prst="rect">
            <a:avLst/>
          </a:prstGeom>
          <a:noFill/>
          <a:ln w="31750" cap="sq">
            <a:solidFill>
              <a:srgbClr val="00FF00"/>
            </a:solidFill>
            <a:miter lim="800000"/>
            <a:headEnd type="none" w="sm" len="sm"/>
            <a:tailEnd type="none" w="sm" len="sm"/>
          </a:ln>
          <a:effectLst/>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BE" sz="3600"/>
              <a:t>Impact of patient’s body position on the laparoscopic workspace</a:t>
            </a:r>
            <a:endParaRPr lang="nl-NL" sz="2400"/>
          </a:p>
        </p:txBody>
      </p:sp>
      <p:sp>
        <p:nvSpPr>
          <p:cNvPr id="15363" name="Rectangle 3"/>
          <p:cNvSpPr>
            <a:spLocks noGrp="1" noChangeArrowheads="1"/>
          </p:cNvSpPr>
          <p:nvPr>
            <p:ph type="body" idx="1"/>
          </p:nvPr>
        </p:nvSpPr>
        <p:spPr>
          <a:xfrm>
            <a:off x="539750" y="1676399"/>
            <a:ext cx="8229600" cy="4038601"/>
          </a:xfrm>
        </p:spPr>
        <p:txBody>
          <a:bodyPr/>
          <a:lstStyle/>
          <a:p>
            <a:pPr eaLnBrk="1" hangingPunct="1">
              <a:buFontTx/>
              <a:buNone/>
            </a:pPr>
            <a:r>
              <a:rPr lang="nl-BE" dirty="0"/>
              <a:t>Reverse trendelenburg			Beach chair</a:t>
            </a:r>
          </a:p>
          <a:p>
            <a:pPr eaLnBrk="1" hangingPunct="1">
              <a:buFontTx/>
              <a:buNone/>
            </a:pPr>
            <a:endParaRPr lang="nl-BE" dirty="0"/>
          </a:p>
          <a:p>
            <a:pPr eaLnBrk="1" hangingPunct="1">
              <a:buFontTx/>
              <a:buNone/>
            </a:pPr>
            <a:endParaRPr lang="nl-BE" dirty="0"/>
          </a:p>
          <a:p>
            <a:pPr eaLnBrk="1" hangingPunct="1">
              <a:buFontTx/>
              <a:buNone/>
            </a:pPr>
            <a:r>
              <a:rPr lang="nl-BE" dirty="0"/>
              <a:t>E	</a:t>
            </a:r>
            <a:r>
              <a:rPr lang="nl-BE" sz="2400" dirty="0"/>
              <a:t>(mmHg/L)</a:t>
            </a:r>
            <a:r>
              <a:rPr lang="nl-BE" dirty="0"/>
              <a:t>		3,6			2,6	</a:t>
            </a:r>
          </a:p>
          <a:p>
            <a:pPr eaLnBrk="1" hangingPunct="1">
              <a:buFontTx/>
              <a:buNone/>
            </a:pPr>
            <a:r>
              <a:rPr lang="nl-BE" dirty="0"/>
              <a:t>PV0 </a:t>
            </a:r>
            <a:r>
              <a:rPr lang="nl-BE" sz="2400" dirty="0"/>
              <a:t>(mmHg)</a:t>
            </a:r>
            <a:r>
              <a:rPr lang="nl-BE" dirty="0"/>
              <a:t>		</a:t>
            </a:r>
            <a:r>
              <a:rPr lang="nl-BE" dirty="0" smtClean="0"/>
              <a:t>4,8</a:t>
            </a:r>
            <a:r>
              <a:rPr lang="nl-BE" dirty="0"/>
              <a:t>			4,8</a:t>
            </a:r>
          </a:p>
          <a:p>
            <a:pPr eaLnBrk="1" hangingPunct="1">
              <a:buFontTx/>
              <a:buNone/>
            </a:pPr>
            <a:r>
              <a:rPr lang="nl-BE" dirty="0"/>
              <a:t>IAV </a:t>
            </a:r>
            <a:r>
              <a:rPr lang="nl-BE" sz="2400" dirty="0"/>
              <a:t>(L)</a:t>
            </a:r>
            <a:r>
              <a:rPr lang="nl-BE" dirty="0"/>
              <a:t>			</a:t>
            </a:r>
            <a:r>
              <a:rPr lang="nl-BE" dirty="0">
                <a:solidFill>
                  <a:srgbClr val="FF3300"/>
                </a:solidFill>
              </a:rPr>
              <a:t>2,99</a:t>
            </a:r>
            <a:r>
              <a:rPr lang="nl-BE" dirty="0"/>
              <a:t>			</a:t>
            </a:r>
            <a:r>
              <a:rPr lang="nl-BE" dirty="0">
                <a:solidFill>
                  <a:srgbClr val="00CC00"/>
                </a:solidFill>
              </a:rPr>
              <a:t>3,76</a:t>
            </a:r>
          </a:p>
          <a:p>
            <a:pPr eaLnBrk="1" hangingPunct="1">
              <a:buFontTx/>
              <a:buNone/>
            </a:pPr>
            <a:endParaRPr lang="nl-NL" dirty="0"/>
          </a:p>
        </p:txBody>
      </p:sp>
      <p:sp>
        <p:nvSpPr>
          <p:cNvPr id="15364" name="Text Box 4"/>
          <p:cNvSpPr txBox="1">
            <a:spLocks noChangeArrowheads="1"/>
          </p:cNvSpPr>
          <p:nvPr/>
        </p:nvSpPr>
        <p:spPr bwMode="auto">
          <a:xfrm>
            <a:off x="215900" y="5328503"/>
            <a:ext cx="8019919" cy="738664"/>
          </a:xfrm>
          <a:prstGeom prst="rect">
            <a:avLst/>
          </a:prstGeom>
          <a:noFill/>
          <a:ln w="9525">
            <a:noFill/>
            <a:miter lim="800000"/>
            <a:headEnd/>
            <a:tailEnd/>
          </a:ln>
        </p:spPr>
        <p:txBody>
          <a:bodyPr wrap="none">
            <a:prstTxWarp prst="textNoShape">
              <a:avLst/>
            </a:prstTxWarp>
            <a:spAutoFit/>
          </a:bodyPr>
          <a:lstStyle/>
          <a:p>
            <a:pPr algn="l"/>
            <a:r>
              <a:rPr lang="en-US" sz="1400" dirty="0"/>
              <a:t>Impact of the patient's body position on the </a:t>
            </a:r>
            <a:r>
              <a:rPr lang="en-US" sz="1400" dirty="0" err="1"/>
              <a:t>intraabdominal</a:t>
            </a:r>
            <a:r>
              <a:rPr lang="en-US" sz="1400" dirty="0"/>
              <a:t> workspace during laparoscopic surgery. </a:t>
            </a:r>
          </a:p>
          <a:p>
            <a:pPr algn="l"/>
            <a:r>
              <a:rPr lang="en-US" sz="1400" dirty="0" err="1"/>
              <a:t>Mulier</a:t>
            </a:r>
            <a:r>
              <a:rPr lang="en-US" sz="1400" dirty="0"/>
              <a:t> JP, Dillemans B, Van </a:t>
            </a:r>
            <a:r>
              <a:rPr lang="en-US" sz="1400" dirty="0" err="1"/>
              <a:t>Cauwenberge</a:t>
            </a:r>
            <a:r>
              <a:rPr lang="en-US" sz="1400" dirty="0"/>
              <a:t> S.</a:t>
            </a:r>
          </a:p>
          <a:p>
            <a:pPr algn="l"/>
            <a:r>
              <a:rPr lang="en-US" sz="1400" dirty="0" err="1"/>
              <a:t>Surg</a:t>
            </a:r>
            <a:r>
              <a:rPr lang="en-US" sz="1400" dirty="0"/>
              <a:t> </a:t>
            </a:r>
            <a:r>
              <a:rPr lang="en-US" sz="1400" dirty="0" err="1"/>
              <a:t>Endosc</a:t>
            </a:r>
            <a:r>
              <a:rPr lang="en-US" sz="1400" dirty="0"/>
              <a:t>. 2010</a:t>
            </a:r>
            <a:r>
              <a:rPr lang="en-US" sz="1400" b="1" dirty="0"/>
              <a:t>. </a:t>
            </a:r>
            <a:r>
              <a:rPr lang="nl-BE" sz="1400" dirty="0">
                <a:solidFill>
                  <a:schemeClr val="tx2"/>
                </a:solidFill>
              </a:rPr>
              <a:t> </a:t>
            </a:r>
            <a:endParaRPr lang="nl-NL" sz="1400" dirty="0">
              <a:solidFill>
                <a:schemeClr val="tx2"/>
              </a:solidFill>
            </a:endParaRPr>
          </a:p>
        </p:txBody>
      </p:sp>
      <p:grpSp>
        <p:nvGrpSpPr>
          <p:cNvPr id="2" name="Group 5"/>
          <p:cNvGrpSpPr>
            <a:grpSpLocks/>
          </p:cNvGrpSpPr>
          <p:nvPr/>
        </p:nvGrpSpPr>
        <p:grpSpPr bwMode="auto">
          <a:xfrm rot="-1880242">
            <a:off x="2484438" y="2709863"/>
            <a:ext cx="1871662" cy="287337"/>
            <a:chOff x="2064" y="890"/>
            <a:chExt cx="1179" cy="181"/>
          </a:xfrm>
        </p:grpSpPr>
        <p:sp>
          <p:nvSpPr>
            <p:cNvPr id="15371" name="Line 6"/>
            <p:cNvSpPr>
              <a:spLocks noChangeShapeType="1"/>
            </p:cNvSpPr>
            <p:nvPr/>
          </p:nvSpPr>
          <p:spPr bwMode="auto">
            <a:xfrm>
              <a:off x="2064" y="1071"/>
              <a:ext cx="1179" cy="0"/>
            </a:xfrm>
            <a:prstGeom prst="line">
              <a:avLst/>
            </a:prstGeom>
            <a:noFill/>
            <a:ln w="57150">
              <a:solidFill>
                <a:schemeClr val="tx1"/>
              </a:solidFill>
              <a:round/>
              <a:headEnd/>
              <a:tailEnd/>
            </a:ln>
          </p:spPr>
          <p:txBody>
            <a:bodyPr>
              <a:prstTxWarp prst="textNoShape">
                <a:avLst/>
              </a:prstTxWarp>
            </a:bodyPr>
            <a:lstStyle/>
            <a:p>
              <a:endParaRPr lang="en-US"/>
            </a:p>
          </p:txBody>
        </p:sp>
        <p:sp>
          <p:nvSpPr>
            <p:cNvPr id="15372" name="Oval 7"/>
            <p:cNvSpPr>
              <a:spLocks noChangeArrowheads="1"/>
            </p:cNvSpPr>
            <p:nvPr/>
          </p:nvSpPr>
          <p:spPr bwMode="auto">
            <a:xfrm>
              <a:off x="2562" y="935"/>
              <a:ext cx="545" cy="13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5373" name="Oval 8"/>
            <p:cNvSpPr>
              <a:spLocks noChangeArrowheads="1"/>
            </p:cNvSpPr>
            <p:nvPr/>
          </p:nvSpPr>
          <p:spPr bwMode="auto">
            <a:xfrm>
              <a:off x="3016" y="890"/>
              <a:ext cx="226" cy="181"/>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5374" name="Oval 9"/>
            <p:cNvSpPr>
              <a:spLocks noChangeArrowheads="1"/>
            </p:cNvSpPr>
            <p:nvPr/>
          </p:nvSpPr>
          <p:spPr bwMode="auto">
            <a:xfrm>
              <a:off x="2110" y="981"/>
              <a:ext cx="589"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sp>
        <p:nvSpPr>
          <p:cNvPr id="15366" name="Line 11"/>
          <p:cNvSpPr>
            <a:spLocks noChangeShapeType="1"/>
          </p:cNvSpPr>
          <p:nvPr/>
        </p:nvSpPr>
        <p:spPr bwMode="auto">
          <a:xfrm rot="20165480" flipV="1">
            <a:off x="7061200" y="2836863"/>
            <a:ext cx="1130300" cy="228600"/>
          </a:xfrm>
          <a:prstGeom prst="line">
            <a:avLst/>
          </a:prstGeom>
          <a:noFill/>
          <a:ln w="57150">
            <a:solidFill>
              <a:schemeClr val="tx1"/>
            </a:solidFill>
            <a:round/>
            <a:headEnd/>
            <a:tailEnd/>
          </a:ln>
        </p:spPr>
        <p:txBody>
          <a:bodyPr>
            <a:prstTxWarp prst="textNoShape">
              <a:avLst/>
            </a:prstTxWarp>
          </a:bodyPr>
          <a:lstStyle/>
          <a:p>
            <a:endParaRPr lang="en-US"/>
          </a:p>
        </p:txBody>
      </p:sp>
      <p:sp>
        <p:nvSpPr>
          <p:cNvPr id="15367" name="Oval 12"/>
          <p:cNvSpPr>
            <a:spLocks noChangeArrowheads="1"/>
          </p:cNvSpPr>
          <p:nvPr/>
        </p:nvSpPr>
        <p:spPr bwMode="auto">
          <a:xfrm rot="-2221295">
            <a:off x="7008813" y="2852738"/>
            <a:ext cx="865187" cy="215900"/>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5368" name="Oval 13"/>
          <p:cNvSpPr>
            <a:spLocks noChangeArrowheads="1"/>
          </p:cNvSpPr>
          <p:nvPr/>
        </p:nvSpPr>
        <p:spPr bwMode="auto">
          <a:xfrm rot="-2733152">
            <a:off x="7704931" y="2458244"/>
            <a:ext cx="358775" cy="287338"/>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5369" name="Line 14"/>
          <p:cNvSpPr>
            <a:spLocks noChangeShapeType="1"/>
          </p:cNvSpPr>
          <p:nvPr/>
        </p:nvSpPr>
        <p:spPr bwMode="auto">
          <a:xfrm rot="-332433">
            <a:off x="6169025" y="2997200"/>
            <a:ext cx="1008063" cy="371475"/>
          </a:xfrm>
          <a:prstGeom prst="line">
            <a:avLst/>
          </a:prstGeom>
          <a:noFill/>
          <a:ln w="57150">
            <a:solidFill>
              <a:schemeClr val="tx1"/>
            </a:solidFill>
            <a:round/>
            <a:headEnd/>
            <a:tailEnd/>
          </a:ln>
        </p:spPr>
        <p:txBody>
          <a:bodyPr>
            <a:prstTxWarp prst="textNoShape">
              <a:avLst/>
            </a:prstTxWarp>
          </a:bodyPr>
          <a:lstStyle/>
          <a:p>
            <a:endParaRPr lang="en-US"/>
          </a:p>
        </p:txBody>
      </p:sp>
      <p:sp>
        <p:nvSpPr>
          <p:cNvPr id="15370" name="Oval 15"/>
          <p:cNvSpPr>
            <a:spLocks noChangeArrowheads="1"/>
          </p:cNvSpPr>
          <p:nvPr/>
        </p:nvSpPr>
        <p:spPr bwMode="auto">
          <a:xfrm rot="958004">
            <a:off x="6248400" y="3070225"/>
            <a:ext cx="935038" cy="142875"/>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5" name="Slide Number Placeholder 14"/>
          <p:cNvSpPr>
            <a:spLocks noGrp="1"/>
          </p:cNvSpPr>
          <p:nvPr>
            <p:ph type="sldNum" sz="quarter" idx="12"/>
          </p:nvPr>
        </p:nvSpPr>
        <p:spPr/>
        <p:txBody>
          <a:bodyPr/>
          <a:lstStyle/>
          <a:p>
            <a:fld id="{F1CABD40-5310-D14D-8230-6B22DA301096}" type="slidenum">
              <a:rPr lang="nl-NL" smtClean="0"/>
              <a:pPr/>
              <a:t>24</a:t>
            </a:fld>
            <a:endParaRPr lang="nl-NL"/>
          </a:p>
        </p:txBody>
      </p:sp>
      <p:sp>
        <p:nvSpPr>
          <p:cNvPr id="16" name="Footer Placeholder 15"/>
          <p:cNvSpPr>
            <a:spLocks noGrp="1"/>
          </p:cNvSpPr>
          <p:nvPr>
            <p:ph type="ftr" sz="quarter" idx="11"/>
          </p:nvPr>
        </p:nvSpPr>
        <p:spPr/>
        <p:txBody>
          <a:bodyPr/>
          <a:lstStyle/>
          <a:p>
            <a:r>
              <a:rPr lang="en-US" smtClean="0"/>
              <a:t>BGES - BeSOMS 19 sept 2011</a:t>
            </a:r>
            <a:endParaRPr lang="nl-NL"/>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7" descr="DSC01726.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53038" y="3867150"/>
            <a:ext cx="3890962" cy="2990850"/>
          </a:xfrm>
          <a:prstGeom prst="rect">
            <a:avLst/>
          </a:prstGeom>
          <a:noFill/>
          <a:ln w="9525">
            <a:noFill/>
            <a:miter lim="800000"/>
            <a:headEnd/>
            <a:tailEnd/>
          </a:ln>
        </p:spPr>
      </p:pic>
      <p:sp>
        <p:nvSpPr>
          <p:cNvPr id="33794" name="Title 1"/>
          <p:cNvSpPr>
            <a:spLocks noGrp="1"/>
          </p:cNvSpPr>
          <p:nvPr>
            <p:ph type="title"/>
          </p:nvPr>
        </p:nvSpPr>
        <p:spPr>
          <a:xfrm>
            <a:off x="0" y="127000"/>
            <a:ext cx="9144000" cy="1143000"/>
          </a:xfrm>
        </p:spPr>
        <p:txBody>
          <a:bodyPr/>
          <a:lstStyle/>
          <a:p>
            <a:pPr eaLnBrk="1" hangingPunct="1"/>
            <a:r>
              <a:rPr lang="en-GB" sz="3200" dirty="0">
                <a:ea typeface="ＭＳ Ｐゴシック" charset="-128"/>
                <a:cs typeface="ＭＳ Ｐゴシック" charset="-128"/>
              </a:rPr>
              <a:t>Surgical workspace effect of NMB </a:t>
            </a:r>
            <a:br>
              <a:rPr lang="en-GB" sz="3200" dirty="0">
                <a:ea typeface="ＭＳ Ｐゴシック" charset="-128"/>
                <a:cs typeface="ＭＳ Ｐゴシック" charset="-128"/>
              </a:rPr>
            </a:br>
            <a:r>
              <a:rPr lang="en-GB" sz="2400" dirty="0">
                <a:ea typeface="ＭＳ Ｐゴシック" charset="-128"/>
                <a:cs typeface="ＭＳ Ｐゴシック" charset="-128"/>
              </a:rPr>
              <a:t>in an obese patient BMI 46: </a:t>
            </a:r>
          </a:p>
        </p:txBody>
      </p:sp>
      <p:sp>
        <p:nvSpPr>
          <p:cNvPr id="3" name="Content Placeholder 2"/>
          <p:cNvSpPr>
            <a:spLocks noGrp="1"/>
          </p:cNvSpPr>
          <p:nvPr>
            <p:ph idx="1"/>
          </p:nvPr>
        </p:nvSpPr>
        <p:spPr>
          <a:xfrm>
            <a:off x="0" y="1358900"/>
            <a:ext cx="9144000" cy="2679700"/>
          </a:xfrm>
        </p:spPr>
        <p:txBody>
          <a:bodyPr rtlCol="0">
            <a:normAutofit fontScale="85000" lnSpcReduction="20000"/>
          </a:bodyPr>
          <a:lstStyle/>
          <a:p>
            <a:pPr eaLnBrk="1" fontAlgn="auto" hangingPunct="1">
              <a:spcBef>
                <a:spcPts val="0"/>
              </a:spcBef>
              <a:spcAft>
                <a:spcPts val="0"/>
              </a:spcAft>
              <a:buFont typeface="Arial"/>
              <a:buChar char="•"/>
              <a:defRPr/>
            </a:pPr>
            <a:r>
              <a:rPr lang="en-GB" sz="2400" dirty="0">
                <a:ea typeface="+mn-ea"/>
                <a:cs typeface="+mn-cs"/>
              </a:rPr>
              <a:t>Volume   	</a:t>
            </a:r>
            <a:r>
              <a:rPr lang="en-GB" sz="2400" dirty="0" smtClean="0">
                <a:ea typeface="+mn-ea"/>
                <a:cs typeface="+mn-cs"/>
              </a:rPr>
              <a:t>IAP no NMB</a:t>
            </a:r>
            <a:r>
              <a:rPr lang="en-GB" sz="2400" dirty="0">
                <a:ea typeface="+mn-ea"/>
                <a:cs typeface="+mn-cs"/>
              </a:rPr>
              <a:t>	</a:t>
            </a:r>
            <a:r>
              <a:rPr lang="en-GB" sz="2400" dirty="0" smtClean="0">
                <a:ea typeface="+mn-ea"/>
                <a:cs typeface="+mn-cs"/>
              </a:rPr>
              <a:t>	IAP deep NMB</a:t>
            </a:r>
            <a:endParaRPr lang="en-GB" sz="2000" dirty="0" smtClean="0">
              <a:ea typeface="+mn-ea"/>
            </a:endParaRPr>
          </a:p>
          <a:p>
            <a:pPr lvl="1" eaLnBrk="1" fontAlgn="auto" hangingPunct="1">
              <a:spcBef>
                <a:spcPts val="0"/>
              </a:spcBef>
              <a:spcAft>
                <a:spcPts val="0"/>
              </a:spcAft>
              <a:buFont typeface="Arial"/>
              <a:buNone/>
              <a:defRPr/>
            </a:pPr>
            <a:r>
              <a:rPr lang="en-GB" sz="2000" dirty="0" smtClean="0">
                <a:ea typeface="+mn-ea"/>
              </a:rPr>
              <a:t>1</a:t>
            </a:r>
            <a:r>
              <a:rPr lang="en-GB" sz="2000" dirty="0">
                <a:ea typeface="+mn-ea"/>
              </a:rPr>
              <a:t>	</a:t>
            </a:r>
            <a:r>
              <a:rPr lang="en-GB" sz="2000" dirty="0" err="1" smtClean="0">
                <a:ea typeface="+mn-ea"/>
              </a:rPr>
              <a:t>Liter</a:t>
            </a:r>
            <a:r>
              <a:rPr lang="en-GB" sz="2000" dirty="0">
                <a:ea typeface="+mn-ea"/>
              </a:rPr>
              <a:t>	</a:t>
            </a:r>
            <a:r>
              <a:rPr lang="en-GB" sz="2000" dirty="0" smtClean="0">
                <a:ea typeface="+mn-ea"/>
              </a:rPr>
              <a:t>11</a:t>
            </a:r>
            <a:r>
              <a:rPr lang="en-GB" sz="2000" dirty="0">
                <a:ea typeface="+mn-ea"/>
              </a:rPr>
              <a:t> mmHg		</a:t>
            </a:r>
            <a:r>
              <a:rPr lang="en-GB" sz="2000" dirty="0" smtClean="0">
                <a:ea typeface="+mn-ea"/>
              </a:rPr>
              <a:t> 8 </a:t>
            </a:r>
            <a:r>
              <a:rPr lang="en-GB" sz="2000" dirty="0">
                <a:ea typeface="+mn-ea"/>
              </a:rPr>
              <a:t>mmHg</a:t>
            </a:r>
          </a:p>
          <a:p>
            <a:pPr lvl="1" eaLnBrk="1" fontAlgn="auto" hangingPunct="1">
              <a:spcBef>
                <a:spcPts val="0"/>
              </a:spcBef>
              <a:spcAft>
                <a:spcPts val="0"/>
              </a:spcAft>
              <a:buFont typeface="Arial"/>
              <a:buNone/>
              <a:defRPr/>
            </a:pPr>
            <a:r>
              <a:rPr lang="en-GB" sz="2000" dirty="0">
                <a:ea typeface="+mn-ea"/>
              </a:rPr>
              <a:t>2	</a:t>
            </a:r>
            <a:r>
              <a:rPr lang="en-GB" sz="2000" dirty="0" err="1" smtClean="0">
                <a:ea typeface="+mn-ea"/>
              </a:rPr>
              <a:t>Liter</a:t>
            </a:r>
            <a:r>
              <a:rPr lang="en-GB" sz="2000" dirty="0">
                <a:ea typeface="+mn-ea"/>
              </a:rPr>
              <a:t>	</a:t>
            </a:r>
            <a:r>
              <a:rPr lang="en-GB" sz="2000" dirty="0" smtClean="0">
                <a:ea typeface="+mn-ea"/>
              </a:rPr>
              <a:t>13</a:t>
            </a:r>
            <a:r>
              <a:rPr lang="en-GB" sz="2000" dirty="0">
                <a:ea typeface="+mn-ea"/>
              </a:rPr>
              <a:t> mmHg		</a:t>
            </a:r>
            <a:r>
              <a:rPr lang="en-GB" sz="2000" dirty="0" smtClean="0">
                <a:ea typeface="+mn-ea"/>
              </a:rPr>
              <a:t>10 </a:t>
            </a:r>
            <a:r>
              <a:rPr lang="en-GB" sz="2000" dirty="0">
                <a:ea typeface="+mn-ea"/>
              </a:rPr>
              <a:t>mmHg 	</a:t>
            </a:r>
          </a:p>
          <a:p>
            <a:pPr lvl="1" eaLnBrk="1" fontAlgn="auto" hangingPunct="1">
              <a:spcBef>
                <a:spcPts val="0"/>
              </a:spcBef>
              <a:spcAft>
                <a:spcPts val="0"/>
              </a:spcAft>
              <a:buFont typeface="Arial"/>
              <a:buAutoNum type="arabicPlain" startAt="3"/>
              <a:defRPr/>
            </a:pPr>
            <a:r>
              <a:rPr lang="en-GB" sz="2000" dirty="0" err="1">
                <a:ea typeface="+mn-ea"/>
              </a:rPr>
              <a:t>liter</a:t>
            </a:r>
            <a:r>
              <a:rPr lang="en-GB" sz="2000" dirty="0">
                <a:ea typeface="+mn-ea"/>
              </a:rPr>
              <a:t> 	</a:t>
            </a:r>
            <a:r>
              <a:rPr lang="en-GB" sz="2000" dirty="0" smtClean="0">
                <a:ea typeface="+mn-ea"/>
              </a:rPr>
              <a:t>15</a:t>
            </a:r>
            <a:r>
              <a:rPr lang="en-GB" sz="2000" dirty="0">
                <a:ea typeface="+mn-ea"/>
              </a:rPr>
              <a:t> mmHg		</a:t>
            </a:r>
            <a:r>
              <a:rPr lang="en-GB" sz="2000" dirty="0" smtClean="0">
                <a:ea typeface="+mn-ea"/>
              </a:rPr>
              <a:t>12 </a:t>
            </a:r>
            <a:r>
              <a:rPr lang="en-GB" sz="2000" dirty="0">
                <a:ea typeface="+mn-ea"/>
              </a:rPr>
              <a:t>mmHg</a:t>
            </a:r>
          </a:p>
          <a:p>
            <a:pPr lvl="1" eaLnBrk="1" fontAlgn="auto" hangingPunct="1">
              <a:spcBef>
                <a:spcPts val="0"/>
              </a:spcBef>
              <a:spcAft>
                <a:spcPts val="0"/>
              </a:spcAft>
              <a:buFont typeface="Arial"/>
              <a:buAutoNum type="arabicPlain" startAt="3"/>
              <a:defRPr/>
            </a:pPr>
            <a:r>
              <a:rPr lang="en-GB" sz="2000" dirty="0" err="1" smtClean="0">
                <a:ea typeface="+mn-ea"/>
              </a:rPr>
              <a:t>Liter</a:t>
            </a:r>
            <a:r>
              <a:rPr lang="en-GB" sz="2000" dirty="0">
                <a:ea typeface="+mn-ea"/>
              </a:rPr>
              <a:t>	</a:t>
            </a:r>
            <a:r>
              <a:rPr lang="en-GB" sz="2000" dirty="0" smtClean="0">
                <a:ea typeface="+mn-ea"/>
              </a:rPr>
              <a:t>-</a:t>
            </a:r>
            <a:r>
              <a:rPr lang="en-GB" sz="2000" dirty="0">
                <a:ea typeface="+mn-ea"/>
              </a:rPr>
              <a:t>			</a:t>
            </a:r>
            <a:r>
              <a:rPr lang="en-GB" sz="2000" dirty="0" smtClean="0">
                <a:ea typeface="+mn-ea"/>
              </a:rPr>
              <a:t>14 </a:t>
            </a:r>
            <a:r>
              <a:rPr lang="en-GB" sz="2000" dirty="0">
                <a:ea typeface="+mn-ea"/>
              </a:rPr>
              <a:t>mmHg</a:t>
            </a:r>
          </a:p>
          <a:p>
            <a:pPr lvl="1" eaLnBrk="1" fontAlgn="auto" hangingPunct="1">
              <a:spcBef>
                <a:spcPts val="0"/>
              </a:spcBef>
              <a:spcAft>
                <a:spcPts val="0"/>
              </a:spcAft>
              <a:buFont typeface="Arial"/>
              <a:buNone/>
              <a:defRPr/>
            </a:pPr>
            <a:endParaRPr lang="en-GB" sz="1806" dirty="0">
              <a:ea typeface="+mn-ea"/>
            </a:endParaRPr>
          </a:p>
          <a:p>
            <a:pPr lvl="1" eaLnBrk="1" fontAlgn="auto" hangingPunct="1">
              <a:spcBef>
                <a:spcPts val="0"/>
              </a:spcBef>
              <a:spcAft>
                <a:spcPts val="0"/>
              </a:spcAft>
              <a:buFont typeface="Arial"/>
              <a:buNone/>
              <a:defRPr/>
            </a:pPr>
            <a:r>
              <a:rPr lang="en-GB" sz="1806" dirty="0">
                <a:ea typeface="+mn-ea"/>
              </a:rPr>
              <a:t>Patient got inhalation of </a:t>
            </a:r>
            <a:r>
              <a:rPr lang="en-GB" sz="1806" dirty="0" err="1">
                <a:ea typeface="+mn-ea"/>
              </a:rPr>
              <a:t>Desflurane</a:t>
            </a:r>
            <a:r>
              <a:rPr lang="en-GB" sz="1806" dirty="0">
                <a:ea typeface="+mn-ea"/>
              </a:rPr>
              <a:t> at 1 Mac </a:t>
            </a:r>
          </a:p>
          <a:p>
            <a:pPr lvl="1" eaLnBrk="1" fontAlgn="auto" hangingPunct="1">
              <a:spcBef>
                <a:spcPts val="0"/>
              </a:spcBef>
              <a:spcAft>
                <a:spcPts val="0"/>
              </a:spcAft>
              <a:buFont typeface="Arial"/>
              <a:buNone/>
              <a:defRPr/>
            </a:pPr>
            <a:r>
              <a:rPr lang="en-GB" sz="1806" dirty="0" err="1" smtClean="0">
                <a:ea typeface="+mn-ea"/>
              </a:rPr>
              <a:t>Remifentanyl</a:t>
            </a:r>
            <a:r>
              <a:rPr lang="en-GB" sz="1806" dirty="0" smtClean="0">
                <a:ea typeface="+mn-ea"/>
              </a:rPr>
              <a:t> </a:t>
            </a:r>
            <a:r>
              <a:rPr lang="en-GB" sz="1806" dirty="0">
                <a:ea typeface="+mn-ea"/>
              </a:rPr>
              <a:t>infusion with no effect on relaxation</a:t>
            </a:r>
          </a:p>
          <a:p>
            <a:pPr lvl="1" eaLnBrk="1" fontAlgn="auto" hangingPunct="1">
              <a:spcBef>
                <a:spcPts val="0"/>
              </a:spcBef>
              <a:spcAft>
                <a:spcPts val="0"/>
              </a:spcAft>
              <a:buFont typeface="Arial"/>
              <a:buNone/>
              <a:defRPr/>
            </a:pPr>
            <a:r>
              <a:rPr lang="en-GB" sz="1806" dirty="0">
                <a:ea typeface="+mn-ea"/>
              </a:rPr>
              <a:t>Ventilation 600 ml 12 x with 7 cm H20 peep </a:t>
            </a:r>
          </a:p>
          <a:p>
            <a:pPr lvl="1" eaLnBrk="1" fontAlgn="auto" hangingPunct="1">
              <a:spcBef>
                <a:spcPts val="0"/>
              </a:spcBef>
              <a:spcAft>
                <a:spcPts val="0"/>
              </a:spcAft>
              <a:buFont typeface="Arial"/>
              <a:buNone/>
              <a:defRPr/>
            </a:pPr>
            <a:r>
              <a:rPr lang="en-GB" sz="1806" dirty="0" err="1">
                <a:ea typeface="+mn-ea"/>
              </a:rPr>
              <a:t>Rocuronium</a:t>
            </a:r>
            <a:r>
              <a:rPr lang="en-GB" sz="1806" dirty="0">
                <a:ea typeface="+mn-ea"/>
              </a:rPr>
              <a:t> bolus of 1,2 mg/kg IBW with continuous infusion of 50 mg/hour was given after first measurements</a:t>
            </a:r>
          </a:p>
          <a:p>
            <a:pPr lvl="1" eaLnBrk="1" fontAlgn="auto" hangingPunct="1">
              <a:spcBef>
                <a:spcPts val="0"/>
              </a:spcBef>
              <a:spcAft>
                <a:spcPts val="0"/>
              </a:spcAft>
              <a:buFont typeface="Arial"/>
              <a:buNone/>
              <a:defRPr/>
            </a:pPr>
            <a:r>
              <a:rPr lang="en-GB" sz="1806" dirty="0">
                <a:ea typeface="+mn-ea"/>
              </a:rPr>
              <a:t>Second measurements when </a:t>
            </a:r>
            <a:r>
              <a:rPr lang="en-GB" sz="1806" dirty="0" smtClean="0">
                <a:ea typeface="+mn-ea"/>
              </a:rPr>
              <a:t>PTC &lt; </a:t>
            </a:r>
            <a:r>
              <a:rPr lang="en-GB" sz="1806" dirty="0"/>
              <a:t>3</a:t>
            </a:r>
            <a:r>
              <a:rPr lang="en-GB" sz="1806" dirty="0" smtClean="0">
                <a:ea typeface="+mn-ea"/>
              </a:rPr>
              <a:t>  </a:t>
            </a:r>
            <a:r>
              <a:rPr lang="en-GB" sz="1806" dirty="0">
                <a:ea typeface="+mn-ea"/>
              </a:rPr>
              <a:t>at the thumb</a:t>
            </a:r>
          </a:p>
        </p:txBody>
      </p:sp>
      <p:pic>
        <p:nvPicPr>
          <p:cNvPr id="33796" name="Picture 4" descr="DSC0172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867150"/>
            <a:ext cx="4022725" cy="2990850"/>
          </a:xfrm>
          <a:prstGeom prst="rect">
            <a:avLst/>
          </a:prstGeom>
          <a:noFill/>
          <a:ln w="9525">
            <a:noFill/>
            <a:miter lim="800000"/>
            <a:headEnd/>
            <a:tailEnd/>
          </a:ln>
        </p:spPr>
      </p:pic>
      <p:sp>
        <p:nvSpPr>
          <p:cNvPr id="33797" name="TextBox 5"/>
          <p:cNvSpPr txBox="1">
            <a:spLocks noChangeArrowheads="1"/>
          </p:cNvSpPr>
          <p:nvPr/>
        </p:nvSpPr>
        <p:spPr bwMode="auto">
          <a:xfrm>
            <a:off x="180975" y="5802313"/>
            <a:ext cx="3441700" cy="647700"/>
          </a:xfrm>
          <a:prstGeom prst="rect">
            <a:avLst/>
          </a:prstGeom>
          <a:noFill/>
          <a:ln w="9525">
            <a:noFill/>
            <a:miter lim="800000"/>
            <a:headEnd/>
            <a:tailEnd/>
          </a:ln>
        </p:spPr>
        <p:txBody>
          <a:bodyPr wrap="none">
            <a:prstTxWarp prst="textNoShape">
              <a:avLst/>
            </a:prstTxWarp>
            <a:spAutoFit/>
          </a:bodyPr>
          <a:lstStyle/>
          <a:p>
            <a:r>
              <a:rPr lang="en-GB">
                <a:latin typeface="Calibri" charset="0"/>
              </a:rPr>
              <a:t>Pressure  15 gives volume of 3 liter</a:t>
            </a:r>
          </a:p>
          <a:p>
            <a:r>
              <a:rPr lang="en-GB">
                <a:latin typeface="Calibri" charset="0"/>
              </a:rPr>
              <a:t>Workspace. </a:t>
            </a:r>
          </a:p>
        </p:txBody>
      </p:sp>
      <p:sp>
        <p:nvSpPr>
          <p:cNvPr id="33798" name="TextBox 6"/>
          <p:cNvSpPr txBox="1">
            <a:spLocks noChangeArrowheads="1"/>
          </p:cNvSpPr>
          <p:nvPr/>
        </p:nvSpPr>
        <p:spPr bwMode="auto">
          <a:xfrm>
            <a:off x="5292725" y="5657850"/>
            <a:ext cx="3789363" cy="1200150"/>
          </a:xfrm>
          <a:prstGeom prst="rect">
            <a:avLst/>
          </a:prstGeom>
          <a:noFill/>
          <a:ln w="9525">
            <a:noFill/>
            <a:miter lim="800000"/>
            <a:headEnd/>
            <a:tailEnd/>
          </a:ln>
        </p:spPr>
        <p:txBody>
          <a:bodyPr wrap="none">
            <a:prstTxWarp prst="textNoShape">
              <a:avLst/>
            </a:prstTxWarp>
            <a:spAutoFit/>
          </a:bodyPr>
          <a:lstStyle/>
          <a:p>
            <a:r>
              <a:rPr lang="en-GB">
                <a:latin typeface="Calibri" charset="0"/>
              </a:rPr>
              <a:t>Pressure  14 gives volume of 4 liter</a:t>
            </a:r>
          </a:p>
          <a:p>
            <a:r>
              <a:rPr lang="en-GB">
                <a:latin typeface="Calibri" charset="0"/>
              </a:rPr>
              <a:t>Workspace. View is more from above</a:t>
            </a:r>
          </a:p>
          <a:p>
            <a:r>
              <a:rPr lang="en-GB">
                <a:latin typeface="Calibri" charset="0"/>
              </a:rPr>
              <a:t>More space and better access </a:t>
            </a:r>
          </a:p>
          <a:p>
            <a:endParaRPr lang="en-GB">
              <a:latin typeface="Calibri" charset="0"/>
            </a:endParaRPr>
          </a:p>
        </p:txBody>
      </p:sp>
      <p:pic>
        <p:nvPicPr>
          <p:cNvPr id="33799" name="Content Placeholder 3" descr="DSC01723.JPG"/>
          <p:cNvPicPr>
            <a:picLocks noChangeAspect="1"/>
          </p:cNvPicPr>
          <p:nvPr/>
        </p:nvPicPr>
        <p:blipFill>
          <a:blip r:embed="rId4"/>
          <a:srcRect/>
          <a:stretch>
            <a:fillRect/>
          </a:stretch>
        </p:blipFill>
        <p:spPr bwMode="auto">
          <a:xfrm>
            <a:off x="7194550" y="1684338"/>
            <a:ext cx="1949450" cy="1258887"/>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1ABDD5D6-E478-4740-99D7-3D3EBBB27A6E}" type="slidenum">
              <a:rPr lang="en-GB"/>
              <a:pPr/>
              <a:t>25</a:t>
            </a:fld>
            <a:endParaRPr lang="en-GB"/>
          </a:p>
        </p:txBody>
      </p:sp>
      <p:sp>
        <p:nvSpPr>
          <p:cNvPr id="10" name="Footer Placeholder 9"/>
          <p:cNvSpPr>
            <a:spLocks noGrp="1"/>
          </p:cNvSpPr>
          <p:nvPr>
            <p:ph type="ftr" sz="quarter" idx="11"/>
          </p:nvPr>
        </p:nvSpPr>
        <p:spPr/>
        <p:txBody>
          <a:bodyPr/>
          <a:lstStyle/>
          <a:p>
            <a:pPr>
              <a:defRPr/>
            </a:pPr>
            <a:r>
              <a:rPr lang="en-US" smtClean="0"/>
              <a:t>BGES - BeSOMS 19 sept 2011</a:t>
            </a:r>
            <a:endParaRPr lang="en-GB"/>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GB" sz="3600" dirty="0" smtClean="0">
                <a:ea typeface="+mj-ea"/>
                <a:cs typeface="+mj-cs"/>
              </a:rPr>
              <a:t>Abdominal Pressure Volume Relation </a:t>
            </a:r>
            <a:r>
              <a:rPr lang="en-GB" sz="2800" dirty="0">
                <a:ea typeface="ＭＳ Ｐゴシック" charset="-128"/>
                <a:cs typeface="ＭＳ Ｐゴシック" charset="-128"/>
              </a:rPr>
              <a:t>obese patient BMI 46: </a:t>
            </a:r>
            <a:br>
              <a:rPr lang="en-GB" sz="2800" dirty="0">
                <a:ea typeface="ＭＳ Ｐゴシック" charset="-128"/>
                <a:cs typeface="ＭＳ Ｐゴシック" charset="-128"/>
              </a:rPr>
            </a:br>
            <a:r>
              <a:rPr lang="en-GB" sz="2000" dirty="0">
                <a:ea typeface="ＭＳ Ｐゴシック" charset="-128"/>
                <a:cs typeface="ＭＳ Ｐゴシック" charset="-128"/>
              </a:rPr>
              <a:t>PV0 = 9 mmHg drops to 6 mmHg.  E remains constant at 2 mmHg/</a:t>
            </a:r>
            <a:r>
              <a:rPr lang="en-GB" sz="2000" dirty="0" err="1">
                <a:ea typeface="ＭＳ Ｐゴシック" charset="-128"/>
                <a:cs typeface="ＭＳ Ｐゴシック" charset="-128"/>
              </a:rPr>
              <a:t>liter</a:t>
            </a:r>
            <a:endParaRPr lang="en-GB" sz="2000" dirty="0"/>
          </a:p>
        </p:txBody>
      </p:sp>
      <p:pic>
        <p:nvPicPr>
          <p:cNvPr id="41986" name="Chart 3"/>
          <p:cNvPicPr>
            <a:picLocks noChangeArrowheads="1"/>
          </p:cNvPicPr>
          <p:nvPr/>
        </p:nvPicPr>
        <p:blipFill rotWithShape="1">
          <a:blip r:embed="rId2" cstate="screen">
            <a:alphaModFix/>
            <a:extLst>
              <a:ext uri="{28A0092B-C50C-407E-A947-70E740481C1C}">
                <a14:useLocalDpi xmlns:a14="http://schemas.microsoft.com/office/drawing/2010/main"/>
              </a:ext>
            </a:extLst>
          </a:blip>
          <a:srcRect/>
          <a:stretch/>
        </p:blipFill>
        <p:spPr bwMode="auto">
          <a:xfrm>
            <a:off x="1108075" y="2082800"/>
            <a:ext cx="6905625" cy="4125913"/>
          </a:xfrm>
          <a:prstGeom prst="rect">
            <a:avLst/>
          </a:prstGeom>
          <a:solidFill>
            <a:schemeClr val="bg1">
              <a:lumMod val="50000"/>
            </a:schemeClr>
          </a:solidFill>
          <a:ln>
            <a:noFill/>
          </a:ln>
        </p:spPr>
      </p:pic>
      <p:sp>
        <p:nvSpPr>
          <p:cNvPr id="4" name="Slide Number Placeholder 3"/>
          <p:cNvSpPr>
            <a:spLocks noGrp="1"/>
          </p:cNvSpPr>
          <p:nvPr>
            <p:ph type="sldNum" sz="quarter" idx="12"/>
          </p:nvPr>
        </p:nvSpPr>
        <p:spPr/>
        <p:txBody>
          <a:bodyPr/>
          <a:lstStyle/>
          <a:p>
            <a:fld id="{1ABDD5D6-E478-4740-99D7-3D3EBBB27A6E}" type="slidenum">
              <a:rPr lang="en-GB"/>
              <a:pPr/>
              <a:t>26</a:t>
            </a:fld>
            <a:endParaRPr lang="en-GB"/>
          </a:p>
        </p:txBody>
      </p:sp>
      <p:sp>
        <p:nvSpPr>
          <p:cNvPr id="5" name="Footer Placeholder 4"/>
          <p:cNvSpPr>
            <a:spLocks noGrp="1"/>
          </p:cNvSpPr>
          <p:nvPr>
            <p:ph type="ftr" sz="quarter" idx="11"/>
          </p:nvPr>
        </p:nvSpPr>
        <p:spPr/>
        <p:txBody>
          <a:bodyPr/>
          <a:lstStyle/>
          <a:p>
            <a:pPr>
              <a:defRPr/>
            </a:pPr>
            <a:r>
              <a:rPr lang="en-US" smtClean="0"/>
              <a:t>BGES - BeSOMS 19 sept 2011</a:t>
            </a:r>
            <a:endParaRPr lang="en-GB"/>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a:t>
            </a:r>
            <a:r>
              <a:rPr lang="en-GB" dirty="0" smtClean="0"/>
              <a:t>improving </a:t>
            </a:r>
            <a:r>
              <a:rPr lang="en-GB" dirty="0"/>
              <a:t>workspace?</a:t>
            </a:r>
          </a:p>
        </p:txBody>
      </p:sp>
      <p:sp>
        <p:nvSpPr>
          <p:cNvPr id="3" name="Content Placeholder 2"/>
          <p:cNvSpPr>
            <a:spLocks noGrp="1"/>
          </p:cNvSpPr>
          <p:nvPr>
            <p:ph idx="1"/>
          </p:nvPr>
        </p:nvSpPr>
        <p:spPr/>
        <p:txBody>
          <a:bodyPr/>
          <a:lstStyle/>
          <a:p>
            <a:r>
              <a:rPr lang="fr-FR" dirty="0" smtClean="0"/>
              <a:t>If </a:t>
            </a:r>
            <a:r>
              <a:rPr lang="fr-FR" dirty="0" err="1" smtClean="0"/>
              <a:t>high</a:t>
            </a:r>
            <a:r>
              <a:rPr lang="fr-FR" dirty="0" smtClean="0"/>
              <a:t> PV0	</a:t>
            </a:r>
            <a:r>
              <a:rPr lang="fr-FR" dirty="0" err="1" smtClean="0"/>
              <a:t>easy to improve</a:t>
            </a:r>
            <a:endParaRPr lang="fr-FR" dirty="0" smtClean="0"/>
          </a:p>
          <a:p>
            <a:pPr lvl="2"/>
            <a:r>
              <a:rPr lang="fr-FR" dirty="0" smtClean="0"/>
              <a:t>NMB </a:t>
            </a:r>
            <a:r>
              <a:rPr lang="fr-FR" dirty="0" err="1" smtClean="0"/>
              <a:t>most</a:t>
            </a:r>
            <a:r>
              <a:rPr lang="fr-FR" dirty="0" smtClean="0"/>
              <a:t> effective, </a:t>
            </a:r>
            <a:r>
              <a:rPr lang="fr-FR" dirty="0" err="1" smtClean="0"/>
              <a:t>trendelenburg</a:t>
            </a:r>
            <a:r>
              <a:rPr lang="fr-FR" dirty="0" smtClean="0"/>
              <a:t>, IAP increase</a:t>
            </a:r>
          </a:p>
          <a:p>
            <a:r>
              <a:rPr lang="fr-FR" dirty="0" smtClean="0"/>
              <a:t>If </a:t>
            </a:r>
            <a:r>
              <a:rPr lang="fr-FR" dirty="0" err="1" smtClean="0"/>
              <a:t>low</a:t>
            </a:r>
            <a:r>
              <a:rPr lang="fr-FR" dirty="0" smtClean="0"/>
              <a:t> C		</a:t>
            </a:r>
            <a:r>
              <a:rPr lang="fr-FR" dirty="0" err="1" smtClean="0"/>
              <a:t>difficult to improve</a:t>
            </a:r>
            <a:endParaRPr lang="fr-FR" dirty="0" smtClean="0"/>
          </a:p>
          <a:p>
            <a:pPr lvl="2"/>
            <a:r>
              <a:rPr lang="fr-FR" dirty="0" err="1" smtClean="0"/>
              <a:t>Flexing</a:t>
            </a:r>
            <a:r>
              <a:rPr lang="fr-FR" dirty="0" smtClean="0"/>
              <a:t> legs, higher IAP and NMB are less effective</a:t>
            </a:r>
          </a:p>
          <a:p>
            <a:pPr lvl="2"/>
            <a:endParaRPr lang="fr-FR" dirty="0" smtClean="0"/>
          </a:p>
          <a:p>
            <a:pPr algn="ctr">
              <a:buNone/>
            </a:pPr>
            <a:r>
              <a:rPr lang="fr-FR" dirty="0" smtClean="0"/>
              <a:t>NMB </a:t>
            </a:r>
            <a:r>
              <a:rPr lang="fr-FR" dirty="0" err="1" smtClean="0"/>
              <a:t>helps</a:t>
            </a:r>
            <a:r>
              <a:rPr lang="fr-FR" dirty="0" smtClean="0"/>
              <a:t> in </a:t>
            </a:r>
            <a:r>
              <a:rPr lang="fr-FR" dirty="0" err="1" smtClean="0"/>
              <a:t>both</a:t>
            </a:r>
            <a:r>
              <a:rPr lang="fr-FR" dirty="0" smtClean="0"/>
              <a:t> situations!</a:t>
            </a:r>
            <a:endParaRPr lang="en-GB"/>
          </a:p>
        </p:txBody>
      </p:sp>
      <p:graphicFrame>
        <p:nvGraphicFramePr>
          <p:cNvPr id="7" name="Chart 6"/>
          <p:cNvGraphicFramePr/>
          <p:nvPr/>
        </p:nvGraphicFramePr>
        <p:xfrm>
          <a:off x="1003300" y="4292600"/>
          <a:ext cx="3340100" cy="213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991100" y="4229100"/>
          <a:ext cx="3937000" cy="233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27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3 Marcador de contenido"/>
          <p:cNvSpPr>
            <a:spLocks noGrp="1"/>
          </p:cNvSpPr>
          <p:nvPr>
            <p:ph sz="half" idx="1"/>
          </p:nvPr>
        </p:nvSpPr>
        <p:spPr>
          <a:xfrm>
            <a:off x="539750" y="1773238"/>
            <a:ext cx="7920038" cy="4319587"/>
          </a:xfrm>
        </p:spPr>
        <p:txBody>
          <a:bodyPr/>
          <a:lstStyle/>
          <a:p>
            <a:r>
              <a:rPr lang="es-ES" sz="1600" b="1" dirty="0" err="1">
                <a:solidFill>
                  <a:srgbClr val="5F5F5F"/>
                </a:solidFill>
                <a:latin typeface="Arial" charset="0"/>
                <a:cs typeface="Arial" charset="0"/>
              </a:rPr>
              <a:t>Woman</a:t>
            </a:r>
            <a:r>
              <a:rPr lang="es-ES" sz="1600" b="1" dirty="0">
                <a:solidFill>
                  <a:srgbClr val="5F5F5F"/>
                </a:solidFill>
                <a:latin typeface="Arial" charset="0"/>
                <a:cs typeface="Arial" charset="0"/>
              </a:rPr>
              <a:t>; 26 </a:t>
            </a:r>
            <a:r>
              <a:rPr lang="es-ES" sz="1600" b="1" dirty="0" err="1">
                <a:solidFill>
                  <a:srgbClr val="5F5F5F"/>
                </a:solidFill>
                <a:latin typeface="Arial" charset="0"/>
                <a:cs typeface="Arial" charset="0"/>
              </a:rPr>
              <a:t>years</a:t>
            </a:r>
            <a:r>
              <a:rPr lang="es-ES" sz="1600" b="1" dirty="0">
                <a:solidFill>
                  <a:srgbClr val="5F5F5F"/>
                </a:solidFill>
                <a:latin typeface="Arial" charset="0"/>
                <a:cs typeface="Arial" charset="0"/>
              </a:rPr>
              <a:t> </a:t>
            </a:r>
            <a:r>
              <a:rPr lang="es-ES" sz="1600" b="1" dirty="0" err="1">
                <a:solidFill>
                  <a:srgbClr val="5F5F5F"/>
                </a:solidFill>
                <a:latin typeface="Arial" charset="0"/>
                <a:cs typeface="Arial" charset="0"/>
              </a:rPr>
              <a:t>old</a:t>
            </a:r>
            <a:r>
              <a:rPr lang="es-ES" sz="1600" b="1" dirty="0">
                <a:solidFill>
                  <a:srgbClr val="5F5F5F"/>
                </a:solidFill>
                <a:latin typeface="Arial" charset="0"/>
                <a:cs typeface="Arial" charset="0"/>
              </a:rPr>
              <a:t>; </a:t>
            </a:r>
          </a:p>
          <a:p>
            <a:endParaRPr lang="es-ES" sz="1600" b="1" dirty="0">
              <a:solidFill>
                <a:srgbClr val="5F5F5F"/>
              </a:solidFill>
              <a:latin typeface="Arial" charset="0"/>
              <a:cs typeface="Arial" charset="0"/>
            </a:endParaRPr>
          </a:p>
          <a:p>
            <a:r>
              <a:rPr lang="es-ES" sz="1600" b="1" dirty="0" err="1">
                <a:solidFill>
                  <a:srgbClr val="5F5F5F"/>
                </a:solidFill>
                <a:latin typeface="Arial" charset="0"/>
                <a:cs typeface="Arial" charset="0"/>
              </a:rPr>
              <a:t>She</a:t>
            </a:r>
            <a:r>
              <a:rPr lang="es-ES" sz="1600" b="1" dirty="0">
                <a:solidFill>
                  <a:srgbClr val="5F5F5F"/>
                </a:solidFill>
                <a:latin typeface="Arial" charset="0"/>
                <a:cs typeface="Arial" charset="0"/>
              </a:rPr>
              <a:t> has </a:t>
            </a:r>
            <a:r>
              <a:rPr lang="es-ES" sz="1600" b="1" dirty="0" err="1">
                <a:solidFill>
                  <a:srgbClr val="5F5F5F"/>
                </a:solidFill>
                <a:latin typeface="Arial" charset="0"/>
                <a:cs typeface="Arial" charset="0"/>
              </a:rPr>
              <a:t>never</a:t>
            </a:r>
            <a:r>
              <a:rPr lang="es-ES" sz="1600" b="1" dirty="0">
                <a:solidFill>
                  <a:srgbClr val="5F5F5F"/>
                </a:solidFill>
                <a:latin typeface="Arial" charset="0"/>
                <a:cs typeface="Arial" charset="0"/>
              </a:rPr>
              <a:t> </a:t>
            </a:r>
            <a:r>
              <a:rPr lang="es-ES" sz="1600" b="1" dirty="0" err="1">
                <a:solidFill>
                  <a:srgbClr val="5F5F5F"/>
                </a:solidFill>
                <a:latin typeface="Arial" charset="0"/>
                <a:cs typeface="Arial" charset="0"/>
              </a:rPr>
              <a:t>been</a:t>
            </a:r>
            <a:r>
              <a:rPr lang="es-ES" sz="1600" b="1" dirty="0">
                <a:solidFill>
                  <a:srgbClr val="5F5F5F"/>
                </a:solidFill>
                <a:latin typeface="Arial" charset="0"/>
                <a:cs typeface="Arial" charset="0"/>
              </a:rPr>
              <a:t> </a:t>
            </a:r>
            <a:r>
              <a:rPr lang="es-ES" sz="1600" b="1" dirty="0" err="1">
                <a:solidFill>
                  <a:srgbClr val="5F5F5F"/>
                </a:solidFill>
                <a:latin typeface="Arial" charset="0"/>
                <a:cs typeface="Arial" charset="0"/>
              </a:rPr>
              <a:t>pregnant</a:t>
            </a:r>
            <a:endParaRPr lang="es-ES" sz="1600" b="1" dirty="0">
              <a:solidFill>
                <a:srgbClr val="5F5F5F"/>
              </a:solidFill>
              <a:latin typeface="Arial" charset="0"/>
              <a:cs typeface="Arial" charset="0"/>
            </a:endParaRPr>
          </a:p>
          <a:p>
            <a:endParaRPr lang="es-ES" sz="1600" b="1" dirty="0">
              <a:solidFill>
                <a:srgbClr val="5F5F5F"/>
              </a:solidFill>
              <a:latin typeface="Arial" charset="0"/>
              <a:cs typeface="Arial" charset="0"/>
            </a:endParaRPr>
          </a:p>
          <a:p>
            <a:r>
              <a:rPr lang="en-US" sz="1600" b="1" dirty="0">
                <a:solidFill>
                  <a:srgbClr val="5F5F5F"/>
                </a:solidFill>
                <a:latin typeface="Arial" charset="0"/>
                <a:cs typeface="Arial" charset="0"/>
              </a:rPr>
              <a:t>She had no comorbidities</a:t>
            </a:r>
          </a:p>
          <a:p>
            <a:endParaRPr lang="es-ES" sz="1600" b="1" dirty="0">
              <a:solidFill>
                <a:srgbClr val="5F5F5F"/>
              </a:solidFill>
              <a:latin typeface="Arial" charset="0"/>
              <a:cs typeface="Arial" charset="0"/>
            </a:endParaRPr>
          </a:p>
          <a:p>
            <a:r>
              <a:rPr lang="es-ES" sz="1600" b="1" dirty="0" err="1">
                <a:solidFill>
                  <a:srgbClr val="5F5F5F"/>
                </a:solidFill>
                <a:latin typeface="Arial" charset="0"/>
                <a:cs typeface="Arial" charset="0"/>
              </a:rPr>
              <a:t>She</a:t>
            </a:r>
            <a:r>
              <a:rPr lang="es-ES" sz="1600" b="1" dirty="0">
                <a:solidFill>
                  <a:srgbClr val="5F5F5F"/>
                </a:solidFill>
                <a:latin typeface="Arial" charset="0"/>
                <a:cs typeface="Arial" charset="0"/>
              </a:rPr>
              <a:t> has </a:t>
            </a:r>
            <a:r>
              <a:rPr lang="es-ES" sz="1600" b="1" dirty="0" err="1">
                <a:solidFill>
                  <a:srgbClr val="5F5F5F"/>
                </a:solidFill>
                <a:latin typeface="Arial" charset="0"/>
                <a:cs typeface="Arial" charset="0"/>
              </a:rPr>
              <a:t>had</a:t>
            </a:r>
            <a:r>
              <a:rPr lang="es-ES" sz="1600" b="1" dirty="0">
                <a:solidFill>
                  <a:srgbClr val="5F5F5F"/>
                </a:solidFill>
                <a:latin typeface="Arial" charset="0"/>
                <a:cs typeface="Arial" charset="0"/>
              </a:rPr>
              <a:t> a </a:t>
            </a:r>
            <a:r>
              <a:rPr lang="es-ES" sz="1600" b="1" dirty="0" err="1">
                <a:solidFill>
                  <a:srgbClr val="5F5F5F"/>
                </a:solidFill>
                <a:latin typeface="Arial" charset="0"/>
                <a:cs typeface="Arial" charset="0"/>
              </a:rPr>
              <a:t>weight</a:t>
            </a:r>
            <a:r>
              <a:rPr lang="es-ES" sz="1600" b="1" dirty="0">
                <a:solidFill>
                  <a:srgbClr val="5F5F5F"/>
                </a:solidFill>
                <a:latin typeface="Arial" charset="0"/>
                <a:cs typeface="Arial" charset="0"/>
              </a:rPr>
              <a:t> </a:t>
            </a:r>
            <a:r>
              <a:rPr lang="es-ES" sz="1600" b="1" dirty="0" err="1">
                <a:solidFill>
                  <a:srgbClr val="5F5F5F"/>
                </a:solidFill>
                <a:latin typeface="Arial" charset="0"/>
                <a:cs typeface="Arial" charset="0"/>
              </a:rPr>
              <a:t>loss</a:t>
            </a:r>
            <a:r>
              <a:rPr lang="es-ES" sz="1600" b="1" dirty="0">
                <a:solidFill>
                  <a:srgbClr val="5F5F5F"/>
                </a:solidFill>
                <a:latin typeface="Arial" charset="0"/>
                <a:cs typeface="Arial" charset="0"/>
              </a:rPr>
              <a:t> of 16 kg</a:t>
            </a:r>
          </a:p>
          <a:p>
            <a:pPr lvl="1"/>
            <a:r>
              <a:rPr lang="es-ES" sz="1400" b="1" dirty="0" err="1">
                <a:solidFill>
                  <a:srgbClr val="5F5F5F"/>
                </a:solidFill>
                <a:latin typeface="Arial" charset="0"/>
                <a:cs typeface="Arial" charset="0"/>
              </a:rPr>
              <a:t>Her</a:t>
            </a:r>
            <a:r>
              <a:rPr lang="es-ES" sz="1400" b="1" dirty="0">
                <a:solidFill>
                  <a:srgbClr val="5F5F5F"/>
                </a:solidFill>
                <a:latin typeface="Arial" charset="0"/>
                <a:cs typeface="Arial" charset="0"/>
              </a:rPr>
              <a:t> </a:t>
            </a:r>
            <a:r>
              <a:rPr lang="es-ES" sz="1400" b="1" dirty="0" err="1" smtClean="0">
                <a:solidFill>
                  <a:srgbClr val="5F5F5F"/>
                </a:solidFill>
                <a:latin typeface="Arial" charset="0"/>
                <a:cs typeface="Arial" charset="0"/>
              </a:rPr>
              <a:t>height</a:t>
            </a:r>
            <a:r>
              <a:rPr lang="es-ES" sz="1400" b="1" dirty="0" smtClean="0">
                <a:solidFill>
                  <a:srgbClr val="5F5F5F"/>
                </a:solidFill>
                <a:latin typeface="Arial" charset="0"/>
                <a:cs typeface="Arial" charset="0"/>
              </a:rPr>
              <a:t> </a:t>
            </a:r>
            <a:r>
              <a:rPr lang="es-ES" sz="1400" b="1" dirty="0" err="1" smtClean="0">
                <a:solidFill>
                  <a:srgbClr val="5F5F5F"/>
                </a:solidFill>
                <a:latin typeface="Arial" charset="0"/>
                <a:cs typeface="Arial" charset="0"/>
              </a:rPr>
              <a:t>was</a:t>
            </a:r>
            <a:r>
              <a:rPr lang="es-ES" sz="1400" b="1" dirty="0" smtClean="0">
                <a:solidFill>
                  <a:srgbClr val="5F5F5F"/>
                </a:solidFill>
                <a:latin typeface="Arial" charset="0"/>
                <a:cs typeface="Arial" charset="0"/>
              </a:rPr>
              <a:t> </a:t>
            </a:r>
            <a:r>
              <a:rPr lang="es-ES" sz="1400" b="1" dirty="0">
                <a:solidFill>
                  <a:srgbClr val="5F5F5F"/>
                </a:solidFill>
                <a:latin typeface="Arial" charset="0"/>
                <a:cs typeface="Arial" charset="0"/>
              </a:rPr>
              <a:t>172 cm</a:t>
            </a:r>
          </a:p>
          <a:p>
            <a:pPr lvl="1"/>
            <a:r>
              <a:rPr lang="es-ES" sz="1400" b="1" dirty="0" err="1">
                <a:solidFill>
                  <a:srgbClr val="5F5F5F"/>
                </a:solidFill>
                <a:latin typeface="Arial" charset="0"/>
                <a:cs typeface="Arial" charset="0"/>
              </a:rPr>
              <a:t>Last</a:t>
            </a:r>
            <a:r>
              <a:rPr lang="es-ES" sz="1400" b="1" dirty="0">
                <a:solidFill>
                  <a:srgbClr val="5F5F5F"/>
                </a:solidFill>
                <a:latin typeface="Arial" charset="0"/>
                <a:cs typeface="Arial" charset="0"/>
              </a:rPr>
              <a:t> Christmas </a:t>
            </a:r>
            <a:r>
              <a:rPr lang="es-ES" sz="1400" b="1" dirty="0" err="1">
                <a:solidFill>
                  <a:srgbClr val="5F5F5F"/>
                </a:solidFill>
                <a:latin typeface="Arial" charset="0"/>
                <a:cs typeface="Arial" charset="0"/>
              </a:rPr>
              <a:t>her</a:t>
            </a:r>
            <a:r>
              <a:rPr lang="es-ES" sz="1400" b="1" dirty="0">
                <a:solidFill>
                  <a:srgbClr val="5F5F5F"/>
                </a:solidFill>
                <a:latin typeface="Arial" charset="0"/>
                <a:cs typeface="Arial" charset="0"/>
              </a:rPr>
              <a:t> </a:t>
            </a:r>
            <a:r>
              <a:rPr lang="es-ES" sz="1400" b="1" dirty="0" err="1">
                <a:solidFill>
                  <a:srgbClr val="5F5F5F"/>
                </a:solidFill>
                <a:latin typeface="Arial" charset="0"/>
                <a:cs typeface="Arial" charset="0"/>
              </a:rPr>
              <a:t>weight</a:t>
            </a:r>
            <a:r>
              <a:rPr lang="es-ES" sz="1400" b="1" dirty="0">
                <a:solidFill>
                  <a:srgbClr val="5F5F5F"/>
                </a:solidFill>
                <a:latin typeface="Arial" charset="0"/>
                <a:cs typeface="Arial" charset="0"/>
              </a:rPr>
              <a:t> </a:t>
            </a:r>
            <a:r>
              <a:rPr lang="es-ES" sz="1400" b="1" dirty="0" err="1">
                <a:solidFill>
                  <a:srgbClr val="5F5F5F"/>
                </a:solidFill>
                <a:latin typeface="Arial" charset="0"/>
                <a:cs typeface="Arial" charset="0"/>
              </a:rPr>
              <a:t>was</a:t>
            </a:r>
            <a:r>
              <a:rPr lang="es-ES" sz="1400" b="1" dirty="0">
                <a:solidFill>
                  <a:srgbClr val="5F5F5F"/>
                </a:solidFill>
                <a:latin typeface="Arial" charset="0"/>
                <a:cs typeface="Arial" charset="0"/>
              </a:rPr>
              <a:t> 132 kg</a:t>
            </a:r>
          </a:p>
          <a:p>
            <a:pPr lvl="1"/>
            <a:r>
              <a:rPr lang="en-US" sz="1400" b="1" dirty="0">
                <a:solidFill>
                  <a:srgbClr val="5F5F5F"/>
                </a:solidFill>
                <a:latin typeface="Arial" charset="0"/>
                <a:cs typeface="Arial" charset="0"/>
              </a:rPr>
              <a:t>On the day of surgery she weighed 116 kg</a:t>
            </a:r>
          </a:p>
          <a:p>
            <a:pPr lvl="1"/>
            <a:r>
              <a:rPr lang="en-US" sz="1400" b="1" dirty="0">
                <a:solidFill>
                  <a:srgbClr val="5F5F5F"/>
                </a:solidFill>
                <a:latin typeface="Arial" charset="0"/>
                <a:cs typeface="Arial" charset="0"/>
              </a:rPr>
              <a:t>Her BMI had dropped from 44.74 to 39.32</a:t>
            </a:r>
          </a:p>
          <a:p>
            <a:pPr>
              <a:buFont typeface="Wingdings" charset="0"/>
              <a:buNone/>
            </a:pPr>
            <a:endParaRPr lang="en-US" sz="1600" b="1" dirty="0">
              <a:solidFill>
                <a:srgbClr val="5F5F5F"/>
              </a:solidFill>
              <a:latin typeface="Arial" charset="0"/>
              <a:cs typeface="Arial" charset="0"/>
            </a:endParaRPr>
          </a:p>
          <a:p>
            <a:r>
              <a:rPr lang="en-US" sz="1600" b="1" dirty="0">
                <a:solidFill>
                  <a:srgbClr val="5F5F5F"/>
                </a:solidFill>
                <a:latin typeface="Arial" charset="0"/>
                <a:cs typeface="Arial" charset="0"/>
              </a:rPr>
              <a:t>She had a cystic </a:t>
            </a:r>
            <a:r>
              <a:rPr lang="en-US" sz="1600" b="1" dirty="0" err="1">
                <a:solidFill>
                  <a:srgbClr val="5F5F5F"/>
                </a:solidFill>
                <a:latin typeface="Arial" charset="0"/>
                <a:cs typeface="Arial" charset="0"/>
              </a:rPr>
              <a:t>teratoma</a:t>
            </a:r>
            <a:r>
              <a:rPr lang="en-US" sz="1600" b="1" dirty="0">
                <a:solidFill>
                  <a:srgbClr val="5F5F5F"/>
                </a:solidFill>
                <a:latin typeface="Arial" charset="0"/>
                <a:cs typeface="Arial" charset="0"/>
              </a:rPr>
              <a:t> of the ovary</a:t>
            </a:r>
          </a:p>
          <a:p>
            <a:endParaRPr lang="en-US" sz="1600" b="1" dirty="0">
              <a:solidFill>
                <a:srgbClr val="5F5F5F"/>
              </a:solidFill>
              <a:latin typeface="Arial" charset="0"/>
              <a:cs typeface="Arial" charset="0"/>
            </a:endParaRPr>
          </a:p>
          <a:p>
            <a:r>
              <a:rPr lang="en-US" sz="1600" b="1" dirty="0">
                <a:solidFill>
                  <a:srgbClr val="5F5F5F"/>
                </a:solidFill>
                <a:latin typeface="Arial" charset="0"/>
                <a:cs typeface="Arial" charset="0"/>
              </a:rPr>
              <a:t>She was scheduled </a:t>
            </a:r>
            <a:r>
              <a:rPr lang="es-ES" sz="1600" b="1" dirty="0">
                <a:solidFill>
                  <a:srgbClr val="5F5F5F"/>
                </a:solidFill>
                <a:latin typeface="Arial" charset="0"/>
                <a:cs typeface="Arial" charset="0"/>
              </a:rPr>
              <a:t> </a:t>
            </a:r>
            <a:r>
              <a:rPr lang="es-ES" sz="1600" b="1" dirty="0" err="1">
                <a:solidFill>
                  <a:srgbClr val="5F5F5F"/>
                </a:solidFill>
                <a:latin typeface="Arial" charset="0"/>
                <a:cs typeface="Arial" charset="0"/>
              </a:rPr>
              <a:t>for</a:t>
            </a:r>
            <a:r>
              <a:rPr lang="es-ES" sz="1600" b="1" dirty="0">
                <a:solidFill>
                  <a:srgbClr val="5F5F5F"/>
                </a:solidFill>
                <a:latin typeface="Arial" charset="0"/>
                <a:cs typeface="Arial" charset="0"/>
              </a:rPr>
              <a:t>  </a:t>
            </a:r>
            <a:r>
              <a:rPr lang="es-ES" sz="1600" b="1" dirty="0" err="1" smtClean="0">
                <a:solidFill>
                  <a:srgbClr val="5F5F5F"/>
                </a:solidFill>
                <a:latin typeface="Arial" charset="0"/>
                <a:cs typeface="Arial" charset="0"/>
              </a:rPr>
              <a:t>Lap</a:t>
            </a:r>
            <a:r>
              <a:rPr lang="es-ES" sz="1600" b="1" dirty="0" smtClean="0">
                <a:solidFill>
                  <a:srgbClr val="5F5F5F"/>
                </a:solidFill>
                <a:latin typeface="Arial" charset="0"/>
                <a:cs typeface="Arial" charset="0"/>
              </a:rPr>
              <a:t> </a:t>
            </a:r>
            <a:r>
              <a:rPr lang="es-ES" sz="1600" b="1" dirty="0" err="1">
                <a:solidFill>
                  <a:srgbClr val="5F5F5F"/>
                </a:solidFill>
                <a:latin typeface="Arial" charset="0"/>
                <a:cs typeface="Arial" charset="0"/>
              </a:rPr>
              <a:t>gastric</a:t>
            </a:r>
            <a:r>
              <a:rPr lang="es-ES" sz="1600" b="1" dirty="0">
                <a:solidFill>
                  <a:srgbClr val="5F5F5F"/>
                </a:solidFill>
                <a:latin typeface="Arial" charset="0"/>
                <a:cs typeface="Arial" charset="0"/>
              </a:rPr>
              <a:t> </a:t>
            </a:r>
            <a:r>
              <a:rPr lang="es-ES" sz="1600" b="1" dirty="0" err="1">
                <a:solidFill>
                  <a:srgbClr val="5F5F5F"/>
                </a:solidFill>
                <a:latin typeface="Arial" charset="0"/>
                <a:cs typeface="Arial" charset="0"/>
              </a:rPr>
              <a:t>by-pass</a:t>
            </a:r>
            <a:r>
              <a:rPr lang="es-ES" sz="1600" b="1" dirty="0">
                <a:solidFill>
                  <a:srgbClr val="5F5F5F"/>
                </a:solidFill>
                <a:latin typeface="Arial" charset="0"/>
                <a:cs typeface="Arial" charset="0"/>
              </a:rPr>
              <a:t> and </a:t>
            </a:r>
            <a:r>
              <a:rPr lang="es-ES" sz="1600" b="1" dirty="0" err="1" smtClean="0">
                <a:solidFill>
                  <a:srgbClr val="5F5F5F"/>
                </a:solidFill>
                <a:latin typeface="Arial" charset="0"/>
                <a:cs typeface="Arial" charset="0"/>
              </a:rPr>
              <a:t>adnexectomy</a:t>
            </a:r>
            <a:r>
              <a:rPr lang="en-US" sz="1600" b="1" dirty="0" smtClean="0">
                <a:solidFill>
                  <a:srgbClr val="5F5F5F"/>
                </a:solidFill>
                <a:latin typeface="Arial" charset="0"/>
                <a:cs typeface="Arial" charset="0"/>
              </a:rPr>
              <a:t> </a:t>
            </a:r>
            <a:endParaRPr lang="es-ES" sz="1600" b="1" dirty="0">
              <a:solidFill>
                <a:srgbClr val="5F5F5F"/>
              </a:solidFill>
              <a:latin typeface="Arial" charset="0"/>
              <a:cs typeface="Arial" charset="0"/>
            </a:endParaRPr>
          </a:p>
        </p:txBody>
      </p:sp>
      <p:sp>
        <p:nvSpPr>
          <p:cNvPr id="6" name="Rectangle 4"/>
          <p:cNvSpPr>
            <a:spLocks noGrp="1" noChangeArrowheads="1"/>
          </p:cNvSpPr>
          <p:nvPr>
            <p:ph type="title"/>
          </p:nvPr>
        </p:nvSpPr>
        <p:spPr>
          <a:xfrm>
            <a:off x="611188" y="260350"/>
            <a:ext cx="8001000" cy="1216025"/>
          </a:xfrm>
        </p:spPr>
        <p:txBody>
          <a:bodyPr/>
          <a:lstStyle/>
          <a:p>
            <a:pPr algn="ctr">
              <a:defRPr/>
            </a:pPr>
            <a:r>
              <a:rPr lang="es-ES" sz="2800" b="1" dirty="0" smtClean="0">
                <a:solidFill>
                  <a:srgbClr val="990000"/>
                </a:solidFill>
                <a:latin typeface="Century Gothic" pitchFamily="34" charset="0"/>
                <a:ea typeface="+mj-ea"/>
                <a:cs typeface="+mn-cs"/>
              </a:rPr>
              <a:t>Case </a:t>
            </a:r>
            <a:r>
              <a:rPr lang="es-ES" sz="2800" b="1" dirty="0" err="1" smtClean="0">
                <a:solidFill>
                  <a:srgbClr val="990000"/>
                </a:solidFill>
                <a:latin typeface="Century Gothic" pitchFamily="34" charset="0"/>
                <a:ea typeface="+mj-ea"/>
                <a:cs typeface="+mn-cs"/>
              </a:rPr>
              <a:t>study</a:t>
            </a:r>
            <a:endParaRPr lang="es-ES" sz="2800" b="1" dirty="0">
              <a:solidFill>
                <a:srgbClr val="990000"/>
              </a:solidFill>
              <a:latin typeface="Century Gothic" pitchFamily="34" charset="0"/>
              <a:ea typeface="+mj-ea"/>
              <a:cs typeface="+mn-cs"/>
            </a:endParaRPr>
          </a:p>
        </p:txBody>
      </p:sp>
      <p:pic>
        <p:nvPicPr>
          <p:cNvPr id="28675" name="Picture 5" descr="H:\DCIM\103_PANA\P103028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3513" y="2205038"/>
            <a:ext cx="336073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963900A9-6575-48ED-B13C-4C670A236BD7}" type="slidenum">
              <a:rPr lang="en-US" smtClean="0"/>
              <a:pPr>
                <a:defRPr/>
              </a:pPr>
              <a:t>28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5"/>
          <p:cNvSpPr>
            <a:spLocks noChangeArrowheads="1"/>
          </p:cNvSpPr>
          <p:nvPr/>
        </p:nvSpPr>
        <p:spPr bwMode="auto">
          <a:xfrm>
            <a:off x="0" y="765175"/>
            <a:ext cx="3635375" cy="431800"/>
          </a:xfrm>
          <a:prstGeom prst="rect">
            <a:avLst/>
          </a:prstGeom>
          <a:solidFill>
            <a:schemeClr val="bg1"/>
          </a:solidFill>
          <a:ln w="9525">
            <a:solidFill>
              <a:schemeClr val="tx1"/>
            </a:solidFill>
            <a:miter lim="800000"/>
            <a:headEnd/>
            <a:tailEnd/>
          </a:ln>
        </p:spPr>
        <p:txBody>
          <a:bodyPr wrap="none" anchor="ctr"/>
          <a:lstStyle/>
          <a:p>
            <a:endParaRPr lang="fr-FR"/>
          </a:p>
        </p:txBody>
      </p:sp>
      <p:sp>
        <p:nvSpPr>
          <p:cNvPr id="30723" name="Text Box 6"/>
          <p:cNvSpPr txBox="1">
            <a:spLocks noChangeArrowheads="1"/>
          </p:cNvSpPr>
          <p:nvPr/>
        </p:nvSpPr>
        <p:spPr bwMode="auto">
          <a:xfrm>
            <a:off x="71438" y="836613"/>
            <a:ext cx="3492500" cy="274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1200" b="1" dirty="0"/>
              <a:t>GASTRIC BY-PASS  AND  </a:t>
            </a:r>
            <a:r>
              <a:rPr lang="es-ES" sz="1200" b="1" dirty="0" smtClean="0"/>
              <a:t>ADNEXECTOMY</a:t>
            </a:r>
            <a:endParaRPr lang="es-ES" sz="1200" b="1" dirty="0"/>
          </a:p>
        </p:txBody>
      </p:sp>
      <p:sp>
        <p:nvSpPr>
          <p:cNvPr id="2" name="Tijdelijke aanduiding voor dianummer 1"/>
          <p:cNvSpPr>
            <a:spLocks noGrp="1"/>
          </p:cNvSpPr>
          <p:nvPr>
            <p:ph type="sldNum" sz="quarter" idx="12"/>
          </p:nvPr>
        </p:nvSpPr>
        <p:spPr/>
        <p:txBody>
          <a:bodyPr/>
          <a:lstStyle/>
          <a:p>
            <a:pPr>
              <a:defRPr/>
            </a:pPr>
            <a:fld id="{C83CB88E-C443-460E-BC70-4AD20B32437F}" type="slidenum">
              <a:rPr lang="en-US" smtClean="0"/>
              <a:pPr>
                <a:defRPr/>
              </a:pPr>
              <a:t>29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88" y="2362200"/>
            <a:ext cx="381635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8"/>
          <p:cNvSpPr>
            <a:spLocks noChangeArrowheads="1"/>
          </p:cNvSpPr>
          <p:nvPr/>
        </p:nvSpPr>
        <p:spPr bwMode="auto">
          <a:xfrm>
            <a:off x="539750" y="304801"/>
            <a:ext cx="8353425" cy="49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s-ES" sz="2800" b="1" dirty="0">
                <a:solidFill>
                  <a:srgbClr val="990000"/>
                </a:solidFill>
                <a:latin typeface="Century Gothic" charset="0"/>
              </a:rPr>
              <a:t>¡¡¡¡</a:t>
            </a:r>
            <a:r>
              <a:rPr lang="es-ES" sz="2800" b="1" dirty="0" smtClean="0">
                <a:solidFill>
                  <a:srgbClr val="990000"/>
                </a:solidFill>
                <a:latin typeface="Century Gothic" charset="0"/>
              </a:rPr>
              <a:t>¡ YES  </a:t>
            </a:r>
            <a:r>
              <a:rPr lang="es-ES" sz="2800" b="1" dirty="0">
                <a:solidFill>
                  <a:srgbClr val="990000"/>
                </a:solidFill>
                <a:latin typeface="Century Gothic" charset="0"/>
              </a:rPr>
              <a:t>WE </a:t>
            </a:r>
            <a:r>
              <a:rPr lang="es-ES" sz="2800" b="1" dirty="0" smtClean="0">
                <a:solidFill>
                  <a:srgbClr val="990000"/>
                </a:solidFill>
                <a:latin typeface="Century Gothic" charset="0"/>
              </a:rPr>
              <a:t>CAN  !</a:t>
            </a:r>
            <a:r>
              <a:rPr lang="es-ES" sz="2800" b="1" dirty="0">
                <a:solidFill>
                  <a:srgbClr val="990000"/>
                </a:solidFill>
                <a:latin typeface="Century Gothic" charset="0"/>
              </a:rPr>
              <a:t>!!!!</a:t>
            </a:r>
          </a:p>
        </p:txBody>
      </p:sp>
      <p:sp>
        <p:nvSpPr>
          <p:cNvPr id="7" name="2 Marcador de contenido"/>
          <p:cNvSpPr txBox="1">
            <a:spLocks/>
          </p:cNvSpPr>
          <p:nvPr/>
        </p:nvSpPr>
        <p:spPr>
          <a:xfrm>
            <a:off x="4500563" y="1916113"/>
            <a:ext cx="4643437" cy="4176712"/>
          </a:xfrm>
          <a:prstGeom prst="rect">
            <a:avLst/>
          </a:prstGeom>
        </p:spPr>
        <p:txBody>
          <a:bodyPr/>
          <a:lstStyle/>
          <a:p>
            <a:pPr marL="469900" indent="-469900" eaLnBrk="0" hangingPunct="0">
              <a:spcBef>
                <a:spcPct val="20000"/>
              </a:spcBef>
              <a:buClr>
                <a:schemeClr val="accent2"/>
              </a:buClr>
              <a:defRPr/>
            </a:pPr>
            <a:r>
              <a:rPr lang="es-ES" sz="1400" b="1" kern="0" dirty="0" err="1">
                <a:solidFill>
                  <a:srgbClr val="993300"/>
                </a:solidFill>
                <a:latin typeface="Century Gothic" pitchFamily="34" charset="0"/>
                <a:ea typeface="+mn-ea"/>
                <a:cs typeface="+mn-cs"/>
              </a:rPr>
              <a:t>Surgeon</a:t>
            </a:r>
            <a:r>
              <a:rPr lang="es-ES" sz="1400" b="1" kern="0" dirty="0">
                <a:solidFill>
                  <a:srgbClr val="5F5F5F"/>
                </a:solidFill>
                <a:latin typeface="Century Gothic" pitchFamily="34" charset="0"/>
                <a:ea typeface="+mn-ea"/>
                <a:cs typeface="+mn-cs"/>
              </a:rPr>
              <a:t>: </a:t>
            </a:r>
            <a:r>
              <a:rPr lang="en-US" sz="1400" b="1" kern="0" dirty="0" smtClean="0">
                <a:solidFill>
                  <a:srgbClr val="5F5F5F"/>
                </a:solidFill>
                <a:latin typeface="Century Gothic" pitchFamily="34" charset="0"/>
                <a:ea typeface="+mn-ea"/>
                <a:cs typeface="+mn-cs"/>
              </a:rPr>
              <a:t>Now I have very </a:t>
            </a:r>
            <a:r>
              <a:rPr lang="en-US" sz="1400" b="1" kern="0" dirty="0">
                <a:solidFill>
                  <a:srgbClr val="5F5F5F"/>
                </a:solidFill>
                <a:latin typeface="Century Gothic" pitchFamily="34" charset="0"/>
                <a:ea typeface="+mn-ea"/>
                <a:cs typeface="+mn-cs"/>
              </a:rPr>
              <a:t>good surgical conditions</a:t>
            </a:r>
            <a:endParaRPr lang="es-E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buFont typeface="Wingdings" pitchFamily="2" charset="2"/>
              <a:buNone/>
              <a:defRPr/>
            </a:pPr>
            <a:endParaRPr lang="es-E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defRPr/>
            </a:pPr>
            <a:r>
              <a:rPr lang="es-ES" sz="1400" b="1" kern="0" dirty="0">
                <a:solidFill>
                  <a:srgbClr val="000099"/>
                </a:solidFill>
                <a:latin typeface="Century Gothic" pitchFamily="34" charset="0"/>
                <a:ea typeface="+mn-ea"/>
                <a:cs typeface="+mn-cs"/>
              </a:rPr>
              <a:t>A</a:t>
            </a:r>
            <a:r>
              <a:rPr lang="es-ES" sz="1400" b="1" kern="0" dirty="0" err="1">
                <a:solidFill>
                  <a:srgbClr val="000099"/>
                </a:solidFill>
                <a:latin typeface="Century Gothic" pitchFamily="34" charset="0"/>
                <a:ea typeface="+mn-ea"/>
                <a:cs typeface="+mn-cs"/>
              </a:rPr>
              <a:t>nesthesiologis</a:t>
            </a:r>
            <a:r>
              <a:rPr lang="es-ES" sz="1400" b="1" kern="0" dirty="0" err="1">
                <a:solidFill>
                  <a:srgbClr val="5F5F5F"/>
                </a:solidFill>
                <a:latin typeface="Century Gothic" pitchFamily="34" charset="0"/>
                <a:ea typeface="+mn-ea"/>
                <a:cs typeface="+mn-cs"/>
              </a:rPr>
              <a:t>t</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The</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patient</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is</a:t>
            </a:r>
            <a:r>
              <a:rPr lang="es-ES" sz="1400" b="1" kern="0" dirty="0">
                <a:solidFill>
                  <a:srgbClr val="5F5F5F"/>
                </a:solidFill>
                <a:latin typeface="Century Gothic" pitchFamily="34" charset="0"/>
                <a:ea typeface="+mn-ea"/>
                <a:cs typeface="+mn-cs"/>
              </a:rPr>
              <a:t> OK</a:t>
            </a:r>
          </a:p>
          <a:p>
            <a:pPr marL="469900" indent="-469900" eaLnBrk="0" hangingPunct="0">
              <a:spcBef>
                <a:spcPct val="20000"/>
              </a:spcBef>
              <a:buClr>
                <a:schemeClr val="accent2"/>
              </a:buClr>
              <a:buFont typeface="Wingdings" pitchFamily="2" charset="2"/>
              <a:buNone/>
              <a:defRPr/>
            </a:pPr>
            <a:endParaRPr lang="es-E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defRPr/>
            </a:pPr>
            <a:r>
              <a:rPr lang="es-ES" sz="1400" b="1" kern="0" dirty="0" err="1">
                <a:solidFill>
                  <a:srgbClr val="993300"/>
                </a:solidFill>
                <a:latin typeface="Century Gothic" pitchFamily="34" charset="0"/>
                <a:ea typeface="+mn-ea"/>
                <a:cs typeface="+mn-cs"/>
              </a:rPr>
              <a:t>Surgeon</a:t>
            </a:r>
            <a:r>
              <a:rPr lang="es-ES" sz="1400" b="1" kern="0" dirty="0">
                <a:solidFill>
                  <a:srgbClr val="5F5F5F"/>
                </a:solidFill>
                <a:latin typeface="Century Gothic" pitchFamily="34" charset="0"/>
                <a:ea typeface="+mn-ea"/>
                <a:cs typeface="+mn-cs"/>
              </a:rPr>
              <a:t>: Look at </a:t>
            </a:r>
            <a:r>
              <a:rPr lang="es-ES" sz="1400" b="1" kern="0" dirty="0" err="1">
                <a:solidFill>
                  <a:srgbClr val="5F5F5F"/>
                </a:solidFill>
                <a:latin typeface="Century Gothic" pitchFamily="34" charset="0"/>
                <a:ea typeface="+mn-ea"/>
                <a:cs typeface="+mn-cs"/>
              </a:rPr>
              <a:t>the</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screen</a:t>
            </a:r>
            <a:r>
              <a:rPr lang="es-ES" sz="1400" b="1" kern="0" dirty="0">
                <a:solidFill>
                  <a:srgbClr val="5F5F5F"/>
                </a:solidFill>
                <a:latin typeface="Century Gothic" pitchFamily="34" charset="0"/>
                <a:ea typeface="+mn-ea"/>
                <a:cs typeface="+mn-cs"/>
              </a:rPr>
              <a:t>. </a:t>
            </a:r>
            <a:r>
              <a:rPr lang="es-ES" sz="1400" b="1" kern="0" dirty="0">
                <a:solidFill>
                  <a:srgbClr val="5F5F5F"/>
                </a:solidFill>
                <a:latin typeface="Century Gothic" pitchFamily="34" charset="0"/>
                <a:ea typeface="+mn-ea"/>
                <a:cs typeface="Arial" pitchFamily="34" charset="0"/>
              </a:rPr>
              <a:t>I </a:t>
            </a:r>
            <a:r>
              <a:rPr lang="es-ES" sz="1400" b="1" kern="0" dirty="0" err="1">
                <a:solidFill>
                  <a:srgbClr val="5F5F5F"/>
                </a:solidFill>
                <a:latin typeface="Century Gothic" pitchFamily="34" charset="0"/>
                <a:ea typeface="+mn-ea"/>
                <a:cs typeface="Arial" pitchFamily="34" charset="0"/>
              </a:rPr>
              <a:t>have</a:t>
            </a:r>
            <a:r>
              <a:rPr lang="es-ES" sz="1400" b="1" kern="0" dirty="0">
                <a:solidFill>
                  <a:srgbClr val="5F5F5F"/>
                </a:solidFill>
                <a:latin typeface="Century Gothic" pitchFamily="34" charset="0"/>
                <a:ea typeface="+mn-ea"/>
                <a:cs typeface="Arial" pitchFamily="34" charset="0"/>
              </a:rPr>
              <a:t> </a:t>
            </a:r>
            <a:r>
              <a:rPr lang="es-ES" sz="1400" b="1" kern="0" dirty="0" err="1" smtClean="0">
                <a:solidFill>
                  <a:srgbClr val="5F5F5F"/>
                </a:solidFill>
                <a:latin typeface="Century Gothic" pitchFamily="34" charset="0"/>
                <a:ea typeface="+mn-ea"/>
                <a:cs typeface="Arial" pitchFamily="34" charset="0"/>
              </a:rPr>
              <a:t>enough</a:t>
            </a:r>
            <a:r>
              <a:rPr lang="es-ES" sz="1400" b="1" kern="0" dirty="0" smtClean="0">
                <a:solidFill>
                  <a:srgbClr val="5F5F5F"/>
                </a:solidFill>
                <a:latin typeface="Century Gothic" pitchFamily="34" charset="0"/>
                <a:ea typeface="+mn-ea"/>
                <a:cs typeface="Arial" pitchFamily="34" charset="0"/>
              </a:rPr>
              <a:t> </a:t>
            </a:r>
            <a:r>
              <a:rPr lang="es-ES" sz="1400" b="1" kern="0" dirty="0" err="1">
                <a:solidFill>
                  <a:srgbClr val="5F5F5F"/>
                </a:solidFill>
                <a:latin typeface="Century Gothic" pitchFamily="34" charset="0"/>
                <a:ea typeface="+mn-ea"/>
                <a:cs typeface="Arial" pitchFamily="34" charset="0"/>
              </a:rPr>
              <a:t>workspace</a:t>
            </a:r>
            <a:r>
              <a:rPr lang="es-ES" sz="1400" b="1" kern="0" dirty="0">
                <a:solidFill>
                  <a:srgbClr val="5F5F5F"/>
                </a:solidFill>
                <a:latin typeface="Century Gothic" pitchFamily="34" charset="0"/>
                <a:ea typeface="+mn-ea"/>
                <a:cs typeface="Arial" pitchFamily="34" charset="0"/>
              </a:rPr>
              <a:t> and </a:t>
            </a:r>
            <a:r>
              <a:rPr lang="es-ES" sz="1400" b="1" kern="0" dirty="0" err="1">
                <a:solidFill>
                  <a:srgbClr val="5F5F5F"/>
                </a:solidFill>
                <a:latin typeface="Century Gothic" pitchFamily="34" charset="0"/>
                <a:ea typeface="+mn-ea"/>
                <a:cs typeface="Arial" pitchFamily="34" charset="0"/>
              </a:rPr>
              <a:t>the</a:t>
            </a:r>
            <a:r>
              <a:rPr lang="es-ES" sz="1400" b="1" kern="0" dirty="0">
                <a:solidFill>
                  <a:srgbClr val="5F5F5F"/>
                </a:solidFill>
                <a:latin typeface="Century Gothic" pitchFamily="34" charset="0"/>
                <a:ea typeface="+mn-ea"/>
                <a:cs typeface="Arial" pitchFamily="34" charset="0"/>
              </a:rPr>
              <a:t> IAP </a:t>
            </a:r>
            <a:r>
              <a:rPr lang="es-ES" sz="1400" b="1" kern="0" dirty="0" err="1">
                <a:solidFill>
                  <a:srgbClr val="5F5F5F"/>
                </a:solidFill>
                <a:latin typeface="Century Gothic" pitchFamily="34" charset="0"/>
                <a:ea typeface="+mn-ea"/>
                <a:cs typeface="Arial" pitchFamily="34" charset="0"/>
              </a:rPr>
              <a:t>is</a:t>
            </a:r>
            <a:r>
              <a:rPr lang="es-ES" sz="1400" b="1" kern="0" dirty="0">
                <a:solidFill>
                  <a:srgbClr val="5F5F5F"/>
                </a:solidFill>
                <a:latin typeface="Century Gothic" pitchFamily="34" charset="0"/>
                <a:ea typeface="+mn-ea"/>
                <a:cs typeface="Arial" pitchFamily="34" charset="0"/>
              </a:rPr>
              <a:t> </a:t>
            </a:r>
            <a:r>
              <a:rPr lang="es-ES" sz="1400" b="1" kern="0" dirty="0" err="1" smtClean="0">
                <a:solidFill>
                  <a:srgbClr val="5F5F5F"/>
                </a:solidFill>
                <a:latin typeface="Century Gothic" pitchFamily="34" charset="0"/>
                <a:ea typeface="+mn-ea"/>
                <a:cs typeface="Arial" pitchFamily="34" charset="0"/>
              </a:rPr>
              <a:t>low</a:t>
            </a:r>
            <a:r>
              <a:rPr lang="es-ES" sz="1400" b="1" kern="0" dirty="0" smtClean="0">
                <a:solidFill>
                  <a:srgbClr val="5F5F5F"/>
                </a:solidFill>
                <a:latin typeface="Century Gothic" pitchFamily="34" charset="0"/>
                <a:ea typeface="+mn-ea"/>
                <a:cs typeface="Arial" pitchFamily="34" charset="0"/>
              </a:rPr>
              <a:t> </a:t>
            </a:r>
            <a:endParaRPr lang="es-ES" sz="1400" b="1" kern="0" dirty="0">
              <a:solidFill>
                <a:srgbClr val="5F5F5F"/>
              </a:solidFill>
              <a:latin typeface="Century Gothic" pitchFamily="34" charset="0"/>
              <a:ea typeface="+mn-ea"/>
              <a:cs typeface="Arial" pitchFamily="34" charset="0"/>
            </a:endParaRPr>
          </a:p>
          <a:p>
            <a:pPr marL="469900" indent="-469900" eaLnBrk="0" hangingPunct="0">
              <a:spcBef>
                <a:spcPct val="20000"/>
              </a:spcBef>
              <a:buClr>
                <a:schemeClr val="accent2"/>
              </a:buClr>
              <a:defRPr/>
            </a:pPr>
            <a:endParaRPr lang="es-E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defRPr/>
            </a:pPr>
            <a:r>
              <a:rPr lang="es-ES" sz="1400" b="1" kern="0" dirty="0" err="1">
                <a:solidFill>
                  <a:srgbClr val="000099"/>
                </a:solidFill>
                <a:latin typeface="Century Gothic" pitchFamily="34" charset="0"/>
                <a:ea typeface="+mn-ea"/>
                <a:cs typeface="+mn-cs"/>
              </a:rPr>
              <a:t>Anesthesiologis</a:t>
            </a:r>
            <a:r>
              <a:rPr lang="es-ES" sz="1400" b="1" kern="0" dirty="0" err="1">
                <a:solidFill>
                  <a:srgbClr val="5F5F5F"/>
                </a:solidFill>
                <a:latin typeface="Century Gothic" pitchFamily="34" charset="0"/>
                <a:ea typeface="+mn-ea"/>
                <a:cs typeface="+mn-cs"/>
              </a:rPr>
              <a:t>t</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The</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patient</a:t>
            </a:r>
            <a:r>
              <a:rPr lang="es-ES" sz="1400" b="1" kern="0" dirty="0">
                <a:solidFill>
                  <a:srgbClr val="5F5F5F"/>
                </a:solidFill>
                <a:latin typeface="Century Gothic" pitchFamily="34" charset="0"/>
                <a:ea typeface="+mn-ea"/>
                <a:cs typeface="+mn-cs"/>
              </a:rPr>
              <a:t> </a:t>
            </a:r>
            <a:r>
              <a:rPr lang="es-ES" sz="1400" b="1" kern="0" dirty="0" err="1">
                <a:solidFill>
                  <a:srgbClr val="5F5F5F"/>
                </a:solidFill>
                <a:latin typeface="Century Gothic" pitchFamily="34" charset="0"/>
                <a:ea typeface="+mn-ea"/>
                <a:cs typeface="+mn-cs"/>
              </a:rPr>
              <a:t>is</a:t>
            </a:r>
            <a:r>
              <a:rPr lang="es-ES" sz="1400" b="1" kern="0" dirty="0">
                <a:solidFill>
                  <a:srgbClr val="5F5F5F"/>
                </a:solidFill>
                <a:latin typeface="Century Gothic" pitchFamily="34" charset="0"/>
                <a:ea typeface="+mn-ea"/>
                <a:cs typeface="+mn-cs"/>
              </a:rPr>
              <a:t> </a:t>
            </a:r>
            <a:r>
              <a:rPr lang="es-ES" sz="1400" b="1" kern="0" dirty="0" err="1" smtClean="0">
                <a:solidFill>
                  <a:srgbClr val="5F5F5F"/>
                </a:solidFill>
                <a:latin typeface="Century Gothic" pitchFamily="34" charset="0"/>
                <a:ea typeface="+mn-ea"/>
                <a:cs typeface="+mn-cs"/>
              </a:rPr>
              <a:t>now</a:t>
            </a:r>
            <a:r>
              <a:rPr lang="es-ES" sz="1400" b="1" kern="0" dirty="0" smtClean="0">
                <a:solidFill>
                  <a:srgbClr val="5F5F5F"/>
                </a:solidFill>
                <a:latin typeface="Century Gothic" pitchFamily="34" charset="0"/>
                <a:ea typeface="+mn-ea"/>
                <a:cs typeface="+mn-cs"/>
              </a:rPr>
              <a:t> </a:t>
            </a:r>
            <a:r>
              <a:rPr lang="es-ES" sz="1400" b="1" kern="0" dirty="0" err="1" smtClean="0">
                <a:solidFill>
                  <a:srgbClr val="5F5F5F"/>
                </a:solidFill>
                <a:latin typeface="Century Gothic" pitchFamily="34" charset="0"/>
                <a:ea typeface="+mn-ea"/>
                <a:cs typeface="+mn-cs"/>
              </a:rPr>
              <a:t>on</a:t>
            </a:r>
            <a:r>
              <a:rPr lang="es-ES" sz="1400" b="1" kern="0" dirty="0" smtClean="0">
                <a:solidFill>
                  <a:srgbClr val="5F5F5F"/>
                </a:solidFill>
                <a:latin typeface="Century Gothic" pitchFamily="34" charset="0"/>
                <a:ea typeface="+mn-ea"/>
                <a:cs typeface="+mn-cs"/>
              </a:rPr>
              <a:t> </a:t>
            </a:r>
            <a:r>
              <a:rPr lang="es-ES" sz="1400" b="1" kern="0" dirty="0">
                <a:solidFill>
                  <a:srgbClr val="5F5F5F"/>
                </a:solidFill>
                <a:latin typeface="Century Gothic" pitchFamily="34" charset="0"/>
                <a:ea typeface="+mn-ea"/>
                <a:cs typeface="+mn-cs"/>
              </a:rPr>
              <a:t>a </a:t>
            </a:r>
            <a:r>
              <a:rPr lang="es-ES" sz="1400" b="1" kern="0" dirty="0" err="1">
                <a:solidFill>
                  <a:srgbClr val="5F5F5F"/>
                </a:solidFill>
                <a:latin typeface="Century Gothic" pitchFamily="34" charset="0"/>
                <a:ea typeface="+mn-ea"/>
                <a:cs typeface="+mn-cs"/>
              </a:rPr>
              <a:t>deep</a:t>
            </a:r>
            <a:r>
              <a:rPr lang="es-ES" sz="1400" b="1" kern="0" dirty="0">
                <a:solidFill>
                  <a:srgbClr val="5F5F5F"/>
                </a:solidFill>
                <a:latin typeface="Century Gothic" pitchFamily="34" charset="0"/>
                <a:ea typeface="+mn-ea"/>
                <a:cs typeface="+mn-cs"/>
              </a:rPr>
              <a:t> </a:t>
            </a:r>
            <a:r>
              <a:rPr lang="es-ES" sz="1400" b="1" kern="0" dirty="0" smtClean="0">
                <a:solidFill>
                  <a:srgbClr val="5F5F5F"/>
                </a:solidFill>
                <a:latin typeface="Century Gothic" pitchFamily="34" charset="0"/>
                <a:ea typeface="+mn-ea"/>
                <a:cs typeface="+mn-cs"/>
              </a:rPr>
              <a:t>neuromuscular block</a:t>
            </a:r>
            <a:endParaRPr lang="en-U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defRPr/>
            </a:pPr>
            <a:endParaRPr lang="en-US" sz="1400" b="1" kern="0" dirty="0">
              <a:solidFill>
                <a:srgbClr val="993300"/>
              </a:solidFill>
              <a:latin typeface="Century Gothic" pitchFamily="34" charset="0"/>
              <a:ea typeface="+mn-ea"/>
              <a:cs typeface="+mn-cs"/>
            </a:endParaRPr>
          </a:p>
          <a:p>
            <a:pPr marL="469900" indent="-469900" eaLnBrk="0" hangingPunct="0">
              <a:spcBef>
                <a:spcPct val="20000"/>
              </a:spcBef>
              <a:buClr>
                <a:schemeClr val="accent2"/>
              </a:buClr>
              <a:defRPr/>
            </a:pPr>
            <a:r>
              <a:rPr lang="en-US" sz="1400" b="1" kern="0" dirty="0">
                <a:solidFill>
                  <a:srgbClr val="993300"/>
                </a:solidFill>
                <a:latin typeface="Century Gothic" pitchFamily="34" charset="0"/>
                <a:ea typeface="+mn-ea"/>
                <a:cs typeface="+mn-cs"/>
              </a:rPr>
              <a:t>Surgeon</a:t>
            </a:r>
            <a:r>
              <a:rPr lang="en-US" sz="1400" b="1" kern="0" dirty="0">
                <a:solidFill>
                  <a:srgbClr val="5F5F5F"/>
                </a:solidFill>
                <a:latin typeface="Century Gothic" pitchFamily="34" charset="0"/>
                <a:ea typeface="+mn-ea"/>
                <a:cs typeface="+mn-cs"/>
              </a:rPr>
              <a:t>: How many PTCs has the patient in the adductor </a:t>
            </a:r>
            <a:r>
              <a:rPr lang="en-US" sz="1400" b="1" kern="0" dirty="0" err="1">
                <a:solidFill>
                  <a:srgbClr val="5F5F5F"/>
                </a:solidFill>
                <a:latin typeface="Century Gothic" pitchFamily="34" charset="0"/>
                <a:ea typeface="+mn-ea"/>
                <a:cs typeface="+mn-cs"/>
              </a:rPr>
              <a:t>pollicis</a:t>
            </a:r>
            <a:r>
              <a:rPr lang="en-US" sz="1400" b="1" kern="0" dirty="0">
                <a:solidFill>
                  <a:srgbClr val="5F5F5F"/>
                </a:solidFill>
                <a:latin typeface="Century Gothic" pitchFamily="34" charset="0"/>
                <a:ea typeface="+mn-ea"/>
                <a:cs typeface="+mn-cs"/>
              </a:rPr>
              <a:t>?</a:t>
            </a:r>
          </a:p>
          <a:p>
            <a:pPr marL="469900" indent="-469900" eaLnBrk="0" hangingPunct="0">
              <a:spcBef>
                <a:spcPct val="20000"/>
              </a:spcBef>
              <a:buClr>
                <a:schemeClr val="accent2"/>
              </a:buClr>
              <a:defRPr/>
            </a:pPr>
            <a:endParaRPr lang="en-U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defRPr/>
            </a:pPr>
            <a:r>
              <a:rPr lang="es-ES" sz="1400" b="1" kern="0" dirty="0" err="1">
                <a:solidFill>
                  <a:srgbClr val="000099"/>
                </a:solidFill>
                <a:latin typeface="Century Gothic" pitchFamily="34" charset="0"/>
                <a:ea typeface="+mn-ea"/>
                <a:cs typeface="Arial" pitchFamily="34" charset="0"/>
              </a:rPr>
              <a:t>Anesthesiologis</a:t>
            </a:r>
            <a:r>
              <a:rPr lang="es-ES" sz="1400" b="1" kern="0" dirty="0" err="1">
                <a:solidFill>
                  <a:srgbClr val="5F5F5F"/>
                </a:solidFill>
                <a:latin typeface="Century Gothic" pitchFamily="34" charset="0"/>
                <a:ea typeface="+mn-ea"/>
                <a:cs typeface="Arial" pitchFamily="34" charset="0"/>
              </a:rPr>
              <a:t>t</a:t>
            </a:r>
            <a:r>
              <a:rPr lang="es-ES" sz="1400" b="1" kern="0" dirty="0">
                <a:solidFill>
                  <a:srgbClr val="5F5F5F"/>
                </a:solidFill>
                <a:latin typeface="Century Gothic" pitchFamily="34" charset="0"/>
                <a:ea typeface="+mn-ea"/>
                <a:cs typeface="Arial" pitchFamily="34" charset="0"/>
              </a:rPr>
              <a:t>: </a:t>
            </a:r>
            <a:r>
              <a:rPr lang="en-US" sz="1400" b="1" kern="0" dirty="0" smtClean="0">
                <a:solidFill>
                  <a:srgbClr val="5F5F5F"/>
                </a:solidFill>
                <a:latin typeface="Century Gothic" pitchFamily="34" charset="0"/>
                <a:cs typeface="+mn-cs"/>
              </a:rPr>
              <a:t>only 3</a:t>
            </a:r>
            <a:r>
              <a:rPr lang="en-US" sz="1400" b="1" kern="0" dirty="0" smtClean="0">
                <a:solidFill>
                  <a:srgbClr val="5F5F5F"/>
                </a:solidFill>
                <a:latin typeface="Century Gothic" pitchFamily="34" charset="0"/>
                <a:ea typeface="+mn-ea"/>
                <a:cs typeface="+mn-cs"/>
              </a:rPr>
              <a:t> </a:t>
            </a:r>
            <a:r>
              <a:rPr lang="en-US" sz="1400" b="1" kern="0" dirty="0">
                <a:solidFill>
                  <a:srgbClr val="5F5F5F"/>
                </a:solidFill>
                <a:latin typeface="Century Gothic" pitchFamily="34" charset="0"/>
                <a:ea typeface="+mn-ea"/>
                <a:cs typeface="+mn-cs"/>
              </a:rPr>
              <a:t>PTCs. I will keep him on a deep </a:t>
            </a:r>
            <a:r>
              <a:rPr lang="en-US" sz="1400" b="1" kern="0" dirty="0" smtClean="0">
                <a:solidFill>
                  <a:srgbClr val="5F5F5F"/>
                </a:solidFill>
                <a:latin typeface="Century Gothic" pitchFamily="34" charset="0"/>
                <a:ea typeface="+mn-ea"/>
                <a:cs typeface="+mn-cs"/>
              </a:rPr>
              <a:t>NMB </a:t>
            </a:r>
            <a:r>
              <a:rPr lang="en-US" sz="1400" b="1" kern="0" dirty="0">
                <a:solidFill>
                  <a:srgbClr val="5F5F5F"/>
                </a:solidFill>
                <a:latin typeface="Century Gothic" pitchFamily="34" charset="0"/>
                <a:ea typeface="+mn-ea"/>
                <a:cs typeface="+mn-cs"/>
              </a:rPr>
              <a:t>until the end</a:t>
            </a:r>
          </a:p>
          <a:p>
            <a:pPr marL="469900" indent="-469900" eaLnBrk="0" hangingPunct="0">
              <a:spcBef>
                <a:spcPct val="20000"/>
              </a:spcBef>
              <a:buClr>
                <a:schemeClr val="accent2"/>
              </a:buClr>
              <a:defRPr/>
            </a:pPr>
            <a:endParaRPr lang="en-US" sz="1400" b="1" kern="0" dirty="0">
              <a:solidFill>
                <a:srgbClr val="5F5F5F"/>
              </a:solidFill>
              <a:latin typeface="Century Gothic" pitchFamily="34" charset="0"/>
              <a:ea typeface="+mn-ea"/>
              <a:cs typeface="+mn-cs"/>
            </a:endParaRPr>
          </a:p>
          <a:p>
            <a:pPr marL="469900" indent="-469900" eaLnBrk="0" hangingPunct="0">
              <a:spcBef>
                <a:spcPct val="20000"/>
              </a:spcBef>
              <a:buClr>
                <a:schemeClr val="accent2"/>
              </a:buClr>
              <a:defRPr/>
            </a:pPr>
            <a:r>
              <a:rPr lang="en-US" sz="1400" b="1" kern="0" dirty="0">
                <a:solidFill>
                  <a:srgbClr val="993300"/>
                </a:solidFill>
                <a:latin typeface="Century Gothic" pitchFamily="34" charset="0"/>
                <a:ea typeface="+mn-ea"/>
                <a:cs typeface="Arial" pitchFamily="34" charset="0"/>
              </a:rPr>
              <a:t>Surgeon: </a:t>
            </a:r>
            <a:r>
              <a:rPr lang="en-US" sz="1400" b="1" kern="0" dirty="0">
                <a:solidFill>
                  <a:srgbClr val="5F5F5F"/>
                </a:solidFill>
                <a:latin typeface="Century Gothic" pitchFamily="34" charset="0"/>
                <a:ea typeface="+mn-ea"/>
                <a:cs typeface="Arial" pitchFamily="34" charset="0"/>
              </a:rPr>
              <a:t>Thanks. </a:t>
            </a:r>
            <a:r>
              <a:rPr lang="en-US" sz="1400" b="1" kern="0" dirty="0" smtClean="0">
                <a:solidFill>
                  <a:srgbClr val="5F5F5F"/>
                </a:solidFill>
                <a:latin typeface="Century Gothic" pitchFamily="34" charset="0"/>
                <a:ea typeface="+mn-ea"/>
                <a:cs typeface="Arial" pitchFamily="34" charset="0"/>
              </a:rPr>
              <a:t>Then we will end in time and can have drink afterwards.</a:t>
            </a:r>
            <a:endParaRPr lang="en-US" sz="1400" b="1" kern="0" dirty="0">
              <a:solidFill>
                <a:srgbClr val="5F5F5F"/>
              </a:solidFill>
              <a:latin typeface="Century Gothic" pitchFamily="34" charset="0"/>
              <a:ea typeface="+mn-ea"/>
              <a:cs typeface="+mn-cs"/>
            </a:endParaRPr>
          </a:p>
        </p:txBody>
      </p:sp>
      <p:sp>
        <p:nvSpPr>
          <p:cNvPr id="2" name="Tijdelijke aanduiding voor dianummer 1"/>
          <p:cNvSpPr>
            <a:spLocks noGrp="1"/>
          </p:cNvSpPr>
          <p:nvPr>
            <p:ph type="sldNum" sz="quarter" idx="12"/>
          </p:nvPr>
        </p:nvSpPr>
        <p:spPr/>
        <p:txBody>
          <a:bodyPr/>
          <a:lstStyle/>
          <a:p>
            <a:pPr>
              <a:defRPr/>
            </a:pPr>
            <a:fld id="{12BDD6AD-837A-BA4E-AE90-2439C95A1631}" type="slidenum">
              <a:rPr lang="es-ES" smtClean="0"/>
              <a:pPr>
                <a:defRPr/>
              </a:pPr>
              <a:t>3</a:t>
            </a:fld>
            <a:endParaRPr lang="es-E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3" y="0"/>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Line 153"/>
          <p:cNvSpPr>
            <a:spLocks noChangeShapeType="1"/>
          </p:cNvSpPr>
          <p:nvPr/>
        </p:nvSpPr>
        <p:spPr bwMode="auto">
          <a:xfrm flipH="1">
            <a:off x="2268538" y="3932238"/>
            <a:ext cx="0" cy="36036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aphicFrame>
        <p:nvGraphicFramePr>
          <p:cNvPr id="32771" name="Object 189"/>
          <p:cNvGraphicFramePr>
            <a:graphicFrameLocks noChangeAspect="1"/>
          </p:cNvGraphicFramePr>
          <p:nvPr/>
        </p:nvGraphicFramePr>
        <p:xfrm>
          <a:off x="1476375" y="2781300"/>
          <a:ext cx="1614488" cy="1111250"/>
        </p:xfrm>
        <a:graphic>
          <a:graphicData uri="http://schemas.openxmlformats.org/presentationml/2006/ole">
            <mc:AlternateContent xmlns:mc="http://schemas.openxmlformats.org/markup-compatibility/2006">
              <mc:Choice xmlns:v="urn:schemas-microsoft-com:vml" Requires="v">
                <p:oleObj spid="_x0000_s10262" name="Hoja de cálculo" r:id="rId5" imgW="1615277" imgH="1110929" progId="Excel.Sheet.8">
                  <p:embed/>
                </p:oleObj>
              </mc:Choice>
              <mc:Fallback>
                <p:oleObj name="Hoja de cálculo" r:id="rId5" imgW="1615277" imgH="1110929"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781300"/>
                        <a:ext cx="1614488"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2772" name="Rectangle 190"/>
          <p:cNvSpPr>
            <a:spLocks noChangeArrowheads="1"/>
          </p:cNvSpPr>
          <p:nvPr/>
        </p:nvSpPr>
        <p:spPr bwMode="auto">
          <a:xfrm>
            <a:off x="1476375" y="2781300"/>
            <a:ext cx="1582738" cy="11525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2773" name="AutoShape 192"/>
          <p:cNvSpPr>
            <a:spLocks/>
          </p:cNvSpPr>
          <p:nvPr/>
        </p:nvSpPr>
        <p:spPr bwMode="auto">
          <a:xfrm rot="-5400000">
            <a:off x="4464050" y="3321050"/>
            <a:ext cx="71438" cy="3455988"/>
          </a:xfrm>
          <a:prstGeom prst="rightBracket">
            <a:avLst>
              <a:gd name="adj" fmla="val 403145"/>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2774" name="AutoShape 193"/>
          <p:cNvSpPr>
            <a:spLocks/>
          </p:cNvSpPr>
          <p:nvPr/>
        </p:nvSpPr>
        <p:spPr bwMode="auto">
          <a:xfrm rot="-5400000">
            <a:off x="7093744" y="4293394"/>
            <a:ext cx="71438" cy="1511300"/>
          </a:xfrm>
          <a:prstGeom prst="rightBracket">
            <a:avLst>
              <a:gd name="adj" fmla="val 176295"/>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32775" name="Text Box 194"/>
          <p:cNvSpPr txBox="1">
            <a:spLocks noChangeArrowheads="1"/>
          </p:cNvSpPr>
          <p:nvPr/>
        </p:nvSpPr>
        <p:spPr bwMode="auto">
          <a:xfrm>
            <a:off x="4140200" y="4724400"/>
            <a:ext cx="287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1000" b="1">
                <a:solidFill>
                  <a:schemeClr val="accent2"/>
                </a:solidFill>
              </a:rPr>
              <a:t>Rocuronium 5-7 ug/kg/min for 1-2 TOF</a:t>
            </a:r>
          </a:p>
        </p:txBody>
      </p:sp>
      <p:sp>
        <p:nvSpPr>
          <p:cNvPr id="32776" name="Text Box 195"/>
          <p:cNvSpPr txBox="1">
            <a:spLocks noChangeArrowheads="1"/>
          </p:cNvSpPr>
          <p:nvPr/>
        </p:nvSpPr>
        <p:spPr bwMode="auto">
          <a:xfrm>
            <a:off x="3708400" y="4984750"/>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s-ES" sz="1000" b="1">
                <a:solidFill>
                  <a:schemeClr val="accent2"/>
                </a:solidFill>
              </a:rPr>
              <a:t>Gastric By-pass</a:t>
            </a:r>
          </a:p>
        </p:txBody>
      </p:sp>
      <p:sp>
        <p:nvSpPr>
          <p:cNvPr id="32777" name="Text Box 196"/>
          <p:cNvSpPr txBox="1">
            <a:spLocks noChangeArrowheads="1"/>
          </p:cNvSpPr>
          <p:nvPr/>
        </p:nvSpPr>
        <p:spPr bwMode="auto">
          <a:xfrm>
            <a:off x="6372225" y="5013325"/>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 sz="1000" b="1" dirty="0" err="1" smtClean="0">
                <a:solidFill>
                  <a:schemeClr val="accent2"/>
                </a:solidFill>
              </a:rPr>
              <a:t>Adnexectomy</a:t>
            </a:r>
            <a:endParaRPr lang="es-ES" sz="1000" b="1" dirty="0">
              <a:solidFill>
                <a:schemeClr val="accent2"/>
              </a:solidFill>
            </a:endParaRPr>
          </a:p>
        </p:txBody>
      </p:sp>
      <p:sp>
        <p:nvSpPr>
          <p:cNvPr id="32778" name="Text Box 197"/>
          <p:cNvSpPr txBox="1">
            <a:spLocks noChangeArrowheads="1"/>
          </p:cNvSpPr>
          <p:nvPr/>
        </p:nvSpPr>
        <p:spPr bwMode="auto">
          <a:xfrm>
            <a:off x="3636963" y="5200650"/>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s-ES" sz="1000" b="1">
                <a:solidFill>
                  <a:schemeClr val="accent2"/>
                </a:solidFill>
              </a:rPr>
              <a:t>IAP 11-12 mmHG</a:t>
            </a:r>
          </a:p>
        </p:txBody>
      </p:sp>
      <p:sp>
        <p:nvSpPr>
          <p:cNvPr id="32779" name="Text Box 198"/>
          <p:cNvSpPr txBox="1">
            <a:spLocks noChangeArrowheads="1"/>
          </p:cNvSpPr>
          <p:nvPr/>
        </p:nvSpPr>
        <p:spPr bwMode="auto">
          <a:xfrm>
            <a:off x="6589713" y="5229225"/>
            <a:ext cx="15113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s-ES" sz="1000" b="1">
                <a:solidFill>
                  <a:schemeClr val="accent2"/>
                </a:solidFill>
              </a:rPr>
              <a:t>IAP 13-14 mmHG</a:t>
            </a:r>
          </a:p>
        </p:txBody>
      </p:sp>
      <p:sp>
        <p:nvSpPr>
          <p:cNvPr id="2" name="Tijdelijke aanduiding voor dianummer 1"/>
          <p:cNvSpPr>
            <a:spLocks noGrp="1"/>
          </p:cNvSpPr>
          <p:nvPr>
            <p:ph type="sldNum" sz="quarter" idx="12"/>
          </p:nvPr>
        </p:nvSpPr>
        <p:spPr/>
        <p:txBody>
          <a:bodyPr/>
          <a:lstStyle/>
          <a:p>
            <a:pPr>
              <a:defRPr/>
            </a:pPr>
            <a:fld id="{C83CB88E-C443-460E-BC70-4AD20B32437F}" type="slidenum">
              <a:rPr lang="en-US" smtClean="0"/>
              <a:pPr>
                <a:defRPr/>
              </a:pPr>
              <a:t>30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H:\DCIM\103_PANA\P103028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C83CB88E-C443-460E-BC70-4AD20B32437F}" type="slidenum">
              <a:rPr lang="en-US" smtClean="0"/>
              <a:pPr>
                <a:defRPr/>
              </a:pPr>
              <a:t>31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H:\DCIM\103_PANA\P103029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2363" y="2565400"/>
            <a:ext cx="3851275"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3" descr="H:\DCIM\103_PANA\P103029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750" y="2565400"/>
            <a:ext cx="37084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11188" y="333375"/>
            <a:ext cx="7921625" cy="695325"/>
          </a:xfrm>
          <a:prstGeom prst="rect">
            <a:avLst/>
          </a:prstGeom>
          <a:noFill/>
          <a:ln w="9525">
            <a:noFill/>
            <a:miter lim="800000"/>
            <a:headEnd/>
            <a:tailEnd/>
          </a:ln>
          <a:effectLst/>
        </p:spPr>
        <p:txBody>
          <a:bodyPr anchor="b"/>
          <a:lstStyle/>
          <a:p>
            <a:pPr algn="ctr">
              <a:defRPr/>
            </a:pPr>
            <a:r>
              <a:rPr lang="es-ES" sz="3200" b="1" dirty="0" err="1">
                <a:solidFill>
                  <a:srgbClr val="990000"/>
                </a:solidFill>
                <a:latin typeface="Century Gothic" pitchFamily="34" charset="0"/>
                <a:ea typeface="+mn-ea"/>
                <a:cs typeface="+mn-cs"/>
              </a:rPr>
              <a:t>Gastric</a:t>
            </a:r>
            <a:r>
              <a:rPr lang="es-ES" sz="3200" b="1" dirty="0">
                <a:solidFill>
                  <a:srgbClr val="990000"/>
                </a:solidFill>
                <a:latin typeface="Century Gothic" pitchFamily="34" charset="0"/>
                <a:ea typeface="+mn-ea"/>
                <a:cs typeface="+mn-cs"/>
              </a:rPr>
              <a:t> </a:t>
            </a:r>
            <a:r>
              <a:rPr lang="es-ES" sz="3200" b="1" dirty="0" err="1">
                <a:solidFill>
                  <a:srgbClr val="990000"/>
                </a:solidFill>
                <a:latin typeface="Century Gothic" pitchFamily="34" charset="0"/>
                <a:ea typeface="+mn-ea"/>
                <a:cs typeface="+mn-cs"/>
              </a:rPr>
              <a:t>by-pass</a:t>
            </a:r>
            <a:endParaRPr lang="es-ES" sz="3200" b="1" dirty="0">
              <a:solidFill>
                <a:srgbClr val="990000"/>
              </a:solidFill>
              <a:latin typeface="Century Gothic" pitchFamily="34" charset="0"/>
              <a:ea typeface="+mn-ea"/>
              <a:cs typeface="+mn-cs"/>
            </a:endParaRPr>
          </a:p>
        </p:txBody>
      </p:sp>
      <p:sp>
        <p:nvSpPr>
          <p:cNvPr id="2" name="Tijdelijke aanduiding voor dianummer 1"/>
          <p:cNvSpPr>
            <a:spLocks noGrp="1"/>
          </p:cNvSpPr>
          <p:nvPr>
            <p:ph type="sldNum" sz="quarter" idx="12"/>
          </p:nvPr>
        </p:nvSpPr>
        <p:spPr/>
        <p:txBody>
          <a:bodyPr/>
          <a:lstStyle/>
          <a:p>
            <a:pPr>
              <a:defRPr/>
            </a:pPr>
            <a:fld id="{C83CB88E-C443-460E-BC70-4AD20B32437F}" type="slidenum">
              <a:rPr lang="en-US" smtClean="0"/>
              <a:pPr>
                <a:defRPr/>
              </a:pPr>
              <a:t>32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H:\DCIM\103_PANA\P103029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 y="2205038"/>
            <a:ext cx="43211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3" descr="H:\DCIM\103_PANA\P103030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16463" y="2205038"/>
            <a:ext cx="4283075"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611188" y="333375"/>
            <a:ext cx="7921625" cy="708025"/>
          </a:xfrm>
          <a:prstGeom prst="rect">
            <a:avLst/>
          </a:prstGeom>
          <a:noFill/>
          <a:ln w="9525">
            <a:noFill/>
            <a:miter lim="800000"/>
            <a:headEnd/>
            <a:tailEnd/>
          </a:ln>
          <a:effectLst/>
        </p:spPr>
        <p:txBody>
          <a:bodyPr anchor="b"/>
          <a:lstStyle/>
          <a:p>
            <a:pPr algn="ctr">
              <a:defRPr/>
            </a:pPr>
            <a:r>
              <a:rPr lang="es-ES" sz="3200" b="1" dirty="0" err="1" smtClean="0">
                <a:solidFill>
                  <a:srgbClr val="990000"/>
                </a:solidFill>
                <a:latin typeface="Century Gothic" pitchFamily="34" charset="0"/>
                <a:ea typeface="+mn-ea"/>
                <a:cs typeface="+mn-cs"/>
              </a:rPr>
              <a:t>Adnexectomy</a:t>
            </a:r>
            <a:endParaRPr lang="es-ES" sz="3200" b="1" dirty="0">
              <a:solidFill>
                <a:srgbClr val="990000"/>
              </a:solidFill>
              <a:latin typeface="Century Gothic" pitchFamily="34" charset="0"/>
              <a:ea typeface="+mn-ea"/>
              <a:cs typeface="+mn-cs"/>
            </a:endParaRPr>
          </a:p>
        </p:txBody>
      </p:sp>
      <p:sp>
        <p:nvSpPr>
          <p:cNvPr id="2" name="Tijdelijke aanduiding voor dianummer 1"/>
          <p:cNvSpPr>
            <a:spLocks noGrp="1"/>
          </p:cNvSpPr>
          <p:nvPr>
            <p:ph type="sldNum" sz="quarter" idx="12"/>
          </p:nvPr>
        </p:nvSpPr>
        <p:spPr/>
        <p:txBody>
          <a:bodyPr/>
          <a:lstStyle/>
          <a:p>
            <a:pPr>
              <a:defRPr/>
            </a:pPr>
            <a:fld id="{C83CB88E-C443-460E-BC70-4AD20B32437F}" type="slidenum">
              <a:rPr lang="en-US" smtClean="0"/>
              <a:pPr>
                <a:defRPr/>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9864" y="2303813"/>
            <a:ext cx="7391400" cy="2126137"/>
          </a:xfrm>
        </p:spPr>
        <p:txBody>
          <a:bodyPr rtlCol="0">
            <a:normAutofit fontScale="90000"/>
          </a:bodyPr>
          <a:lstStyle/>
          <a:p>
            <a:pPr fontAlgn="auto">
              <a:spcAft>
                <a:spcPts val="0"/>
              </a:spcAft>
              <a:defRPr/>
            </a:pPr>
            <a:r>
              <a:rPr lang="en-US" dirty="0" smtClean="0"/>
              <a:t>Sugammadex and Rocuronium Bromide Indications and Safety Information</a:t>
            </a:r>
            <a:endParaRPr lang="en-US" dirty="0"/>
          </a:p>
        </p:txBody>
      </p:sp>
      <p:sp>
        <p:nvSpPr>
          <p:cNvPr id="2" name="Tijdelijke aanduiding voor dianummer 1"/>
          <p:cNvSpPr>
            <a:spLocks noGrp="1"/>
          </p:cNvSpPr>
          <p:nvPr>
            <p:ph type="sldNum" sz="quarter" idx="12"/>
          </p:nvPr>
        </p:nvSpPr>
        <p:spPr/>
        <p:txBody>
          <a:bodyPr/>
          <a:lstStyle/>
          <a:p>
            <a:pPr>
              <a:defRPr/>
            </a:pPr>
            <a:fld id="{3ABC824C-A3FC-4452-B286-827E205B24C6}" type="slidenum">
              <a:rPr lang="en-US" smtClean="0"/>
              <a:pPr>
                <a:defRPr/>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Therapeutic Indications for BRIDION</a:t>
            </a:r>
            <a:r>
              <a:rPr lang="en-US" baseline="30000" dirty="0" smtClean="0">
                <a:ea typeface="MS PGothic" pitchFamily="34" charset="-128"/>
              </a:rPr>
              <a:t>®</a:t>
            </a:r>
            <a:r>
              <a:rPr lang="en-US" dirty="0" smtClean="0"/>
              <a:t> (sugammadex)</a:t>
            </a:r>
            <a:r>
              <a:rPr lang="en-US" baseline="30000" dirty="0" smtClean="0"/>
              <a:t>1</a:t>
            </a:r>
            <a:endParaRPr lang="en-US" baseline="30000" dirty="0"/>
          </a:p>
        </p:txBody>
      </p:sp>
      <p:sp>
        <p:nvSpPr>
          <p:cNvPr id="33795" name="Content Placeholder 2"/>
          <p:cNvSpPr>
            <a:spLocks noGrp="1"/>
          </p:cNvSpPr>
          <p:nvPr>
            <p:ph idx="1"/>
          </p:nvPr>
        </p:nvSpPr>
        <p:spPr/>
        <p:txBody>
          <a:bodyPr>
            <a:noAutofit/>
          </a:bodyPr>
          <a:lstStyle/>
          <a:p>
            <a:pPr marL="0" indent="0">
              <a:buFont typeface="Symbol" pitchFamily="18" charset="2"/>
              <a:buNone/>
            </a:pPr>
            <a:r>
              <a:rPr lang="en-US" sz="1400" b="1" dirty="0" smtClean="0">
                <a:latin typeface="Arial" pitchFamily="34" charset="0"/>
                <a:cs typeface="Arial" pitchFamily="34" charset="0"/>
              </a:rPr>
              <a:t>Indications</a:t>
            </a: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BRIDION is indicated for the reversal of neuromuscular blockade induced by rocuronium or vecuronium.</a:t>
            </a:r>
          </a:p>
          <a:p>
            <a:pPr marL="0" indent="0">
              <a:buNone/>
            </a:pPr>
            <a:endParaRPr lang="en-US" sz="11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In children and adolescents (aged 2-17 years), BRIDION is recommended only for routine reversal of moderate rocuronium-induced neuromuscular blockade.</a:t>
            </a:r>
          </a:p>
          <a:p>
            <a:pPr marL="0" indent="0">
              <a:buNone/>
            </a:pPr>
            <a:endParaRPr lang="en-US" sz="11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There are no data to recommend BRIDION for immediate reversal following vecuronium-induced blockade. </a:t>
            </a:r>
          </a:p>
          <a:p>
            <a:pPr marL="0" indent="0">
              <a:buFont typeface="Symbol" pitchFamily="18" charset="2"/>
              <a:buNone/>
            </a:pPr>
            <a:endParaRPr lang="en-US" sz="1400" dirty="0" smtClean="0">
              <a:latin typeface="Arial" pitchFamily="34" charset="0"/>
              <a:cs typeface="Arial" pitchFamily="34" charset="0"/>
            </a:endParaRPr>
          </a:p>
          <a:p>
            <a:pPr marL="0" indent="0">
              <a:buFont typeface="Symbol" pitchFamily="18" charset="2"/>
              <a:buNone/>
            </a:pPr>
            <a:r>
              <a:rPr lang="en-US" sz="1400" b="1" dirty="0" smtClean="0">
                <a:latin typeface="Arial" pitchFamily="34" charset="0"/>
                <a:cs typeface="Arial" pitchFamily="34" charset="0"/>
              </a:rPr>
              <a:t>Dosage and Administration</a:t>
            </a:r>
            <a:endParaRPr lang="en-US" sz="14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BRIDION should be administered only by, or under the supervision of, an anaesthetist. Neuromuscular monitoring is recommended during recovery of neuromuscular blockade. Ventilatory support is mandatory for patients until adequate spontaneous respiration is restored following reversal. Even if recovery from neuromuscular blockade is complete, other medicinal products used in the peri- and postoperative period could depress respiratory function and, therefore, ventilatory support might still be required.</a:t>
            </a:r>
            <a:r>
              <a:rPr lang="en-US" sz="1400" b="1" dirty="0" smtClean="0">
                <a:latin typeface="Arial" pitchFamily="34" charset="0"/>
                <a:cs typeface="Arial" pitchFamily="34" charset="0"/>
              </a:rPr>
              <a:t> </a:t>
            </a:r>
          </a:p>
          <a:p>
            <a:pPr marL="0" indent="0">
              <a:buNone/>
            </a:pPr>
            <a:endParaRPr lang="en-US" sz="1100" dirty="0" smtClean="0">
              <a:latin typeface="Arial" pitchFamily="34" charset="0"/>
              <a:cs typeface="Arial" pitchFamily="34" charset="0"/>
            </a:endParaRPr>
          </a:p>
          <a:p>
            <a:pPr marL="0" indent="0">
              <a:buNone/>
            </a:pPr>
            <a:r>
              <a:rPr lang="en-US" sz="1400" dirty="0" smtClean="0">
                <a:latin typeface="Arial" pitchFamily="34" charset="0"/>
                <a:cs typeface="Arial" pitchFamily="34" charset="0"/>
              </a:rPr>
              <a:t>If neuromuscular blockade is required within 24 hours of BRIDION administration, a nonsteroidal neuromuscular blocking agent should be used instead of rocuronium or vecuronium.</a:t>
            </a: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BRIDION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(sugammadex). Summary of Product Characteristics. November 2010.</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35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Selected Safety Information About BRIDION</a:t>
            </a:r>
            <a:r>
              <a:rPr lang="en-US" baseline="30000" dirty="0" smtClean="0">
                <a:ea typeface="MS PGothic" pitchFamily="34" charset="-128"/>
              </a:rPr>
              <a:t>®</a:t>
            </a:r>
            <a:r>
              <a:rPr lang="en-US" dirty="0" smtClean="0"/>
              <a:t> (sugammadex)</a:t>
            </a:r>
            <a:r>
              <a:rPr lang="en-US" baseline="30000" dirty="0" smtClean="0"/>
              <a:t>1</a:t>
            </a:r>
            <a:r>
              <a:rPr lang="en-US" dirty="0" smtClean="0"/>
              <a:t> </a:t>
            </a:r>
            <a:r>
              <a:rPr lang="en-US" i="1" dirty="0" smtClean="0"/>
              <a:t>(continued)</a:t>
            </a:r>
            <a:endParaRPr lang="en-US" i="1" dirty="0"/>
          </a:p>
        </p:txBody>
      </p:sp>
      <p:sp>
        <p:nvSpPr>
          <p:cNvPr id="3" name="Content Placeholder 2"/>
          <p:cNvSpPr>
            <a:spLocks noGrp="1"/>
          </p:cNvSpPr>
          <p:nvPr>
            <p:ph idx="1"/>
          </p:nvPr>
        </p:nvSpPr>
        <p:spPr/>
        <p:txBody>
          <a:bodyPr>
            <a:noAutofit/>
          </a:bodyPr>
          <a:lstStyle/>
          <a:p>
            <a:pPr marL="0" indent="0">
              <a:buNone/>
            </a:pPr>
            <a:r>
              <a:rPr lang="en-US" sz="1300" b="1" dirty="0" smtClean="0">
                <a:latin typeface="Arial" pitchFamily="34" charset="0"/>
                <a:cs typeface="Arial" pitchFamily="34" charset="0"/>
              </a:rPr>
              <a:t>Contraindications</a:t>
            </a:r>
            <a:endParaRPr lang="en-US" sz="1300" dirty="0" smtClean="0">
              <a:latin typeface="Arial" pitchFamily="34" charset="0"/>
              <a:cs typeface="Arial" pitchFamily="34" charset="0"/>
            </a:endParaRPr>
          </a:p>
          <a:p>
            <a:pPr marL="0" indent="0">
              <a:buNone/>
            </a:pPr>
            <a:r>
              <a:rPr lang="en-US" sz="1300" dirty="0" smtClean="0">
                <a:latin typeface="Arial" pitchFamily="34" charset="0"/>
                <a:cs typeface="Arial" pitchFamily="34" charset="0"/>
              </a:rPr>
              <a:t>BRIDION is contraindicated in patients hypersensitive to sugammadex or any of its excipients. </a:t>
            </a:r>
          </a:p>
          <a:p>
            <a:pPr marL="0" indent="0">
              <a:buNone/>
            </a:pPr>
            <a:endParaRPr lang="en-US" sz="1300" dirty="0" smtClean="0">
              <a:latin typeface="Arial" pitchFamily="34" charset="0"/>
              <a:cs typeface="Arial" pitchFamily="34" charset="0"/>
            </a:endParaRPr>
          </a:p>
          <a:p>
            <a:pPr marL="0" indent="0">
              <a:buNone/>
            </a:pPr>
            <a:r>
              <a:rPr lang="en-US" sz="1300" b="1" dirty="0" smtClean="0">
                <a:latin typeface="Arial" pitchFamily="34" charset="0"/>
                <a:cs typeface="Arial" pitchFamily="34" charset="0"/>
              </a:rPr>
              <a:t>Precautions and Drug Interactions</a:t>
            </a:r>
            <a:endParaRPr lang="en-US" sz="1300" dirty="0" smtClean="0">
              <a:latin typeface="Arial" pitchFamily="34" charset="0"/>
              <a:cs typeface="Arial" pitchFamily="34" charset="0"/>
            </a:endParaRPr>
          </a:p>
          <a:p>
            <a:pPr marL="0" indent="0">
              <a:buNone/>
            </a:pPr>
            <a:r>
              <a:rPr lang="en-US" sz="1300" dirty="0" smtClean="0">
                <a:latin typeface="Arial" pitchFamily="34" charset="0"/>
                <a:cs typeface="Arial" pitchFamily="34" charset="0"/>
              </a:rPr>
              <a:t>BRIDION is not recommended in patients with severe renal impairment (including patients requiring dialysis [CrCl &lt;30 mL/min]). Studies in patients with hepatic impairment have not been conducted and, therefore, patients with severe hepatic impairment should be treated with great caution.</a:t>
            </a:r>
          </a:p>
          <a:p>
            <a:pPr marL="0" indent="0">
              <a:buNone/>
            </a:pPr>
            <a:r>
              <a:rPr lang="en-US" sz="1300" dirty="0" smtClean="0">
                <a:latin typeface="Arial" pitchFamily="34" charset="0"/>
                <a:cs typeface="Arial" pitchFamily="34" charset="0"/>
              </a:rPr>
              <a:t>Caution should be exercised when administering BRIDION to pregnant women as no clinical data on exposed pregnancies are available.</a:t>
            </a:r>
          </a:p>
          <a:p>
            <a:pPr marL="0" indent="0">
              <a:buNone/>
            </a:pPr>
            <a:r>
              <a:rPr lang="en-US" sz="1300" dirty="0" smtClean="0">
                <a:latin typeface="Arial" pitchFamily="34" charset="0"/>
                <a:cs typeface="Arial" pitchFamily="34" charset="0"/>
              </a:rPr>
              <a:t>BRIDION has not been investigated in patients receiving rocuronium or vecuronium in the ICU setting.</a:t>
            </a:r>
          </a:p>
          <a:p>
            <a:pPr marL="0" indent="0">
              <a:buNone/>
            </a:pPr>
            <a:endParaRPr lang="en-US" sz="1300" b="1" dirty="0" smtClean="0">
              <a:latin typeface="Arial" pitchFamily="34" charset="0"/>
              <a:cs typeface="Arial" pitchFamily="34" charset="0"/>
            </a:endParaRPr>
          </a:p>
          <a:p>
            <a:pPr marL="0" indent="0">
              <a:buNone/>
            </a:pPr>
            <a:r>
              <a:rPr lang="en-US" sz="1300" b="1" dirty="0" smtClean="0">
                <a:latin typeface="Arial" pitchFamily="34" charset="0"/>
                <a:cs typeface="Arial" pitchFamily="34" charset="0"/>
              </a:rPr>
              <a:t>Side Effects</a:t>
            </a:r>
            <a:endParaRPr lang="en-US" sz="1300" dirty="0" smtClean="0">
              <a:latin typeface="Arial" pitchFamily="34" charset="0"/>
              <a:cs typeface="Arial" pitchFamily="34" charset="0"/>
            </a:endParaRPr>
          </a:p>
          <a:p>
            <a:pPr marL="0" indent="0">
              <a:buNone/>
            </a:pPr>
            <a:r>
              <a:rPr lang="en-US" sz="1300" dirty="0" smtClean="0">
                <a:latin typeface="Arial" pitchFamily="34" charset="0"/>
                <a:cs typeface="Arial" pitchFamily="34" charset="0"/>
              </a:rPr>
              <a:t>The most commonly reported adverse reactions were dysgeusia (metal or bitter taste) and anesthetic complications (eg, movement, coughing, grimacing, or suckling on the endotracheal tube). In patients treated with BRIDION, a few cases of awareness were reported. The relationship to BRIDION was uncertain. Drug hypersensitivity reactions: Hypersensitivity reactions, including anaphylaxis, have occurred in some patients and volunteers. In clinical trials of surgical patients these reactions were reported uncommonly and for postmarketing reports the frequency is unknown. These reactions varied from isolated skin reactions to serious systemic reactions (ie, anaphylaxis, anaphylactic shock) and have occurred in patients with no prior exposure to sugammadex. Symptoms associated with these reactions can include: flushing, urticaria, erythematous rash, (severe) hypotension, tachycardia and swelling of tongue and pharynx. Clinicians should be prepared for the possibility of allergic reactions and take the necessary precautions.</a:t>
            </a:r>
          </a:p>
        </p:txBody>
      </p:sp>
      <p:sp>
        <p:nvSpPr>
          <p:cNvPr id="5" name="Rectangle 4"/>
          <p:cNvSpPr/>
          <p:nvPr/>
        </p:nvSpPr>
        <p:spPr>
          <a:xfrm>
            <a:off x="51744" y="6520011"/>
            <a:ext cx="7780108"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BRIDION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(sugammadex). Summary of Product Characteristics. November 2010.</a:t>
            </a:r>
            <a:endParaRPr lang="en-US" sz="1200" dirty="0">
              <a:solidFill>
                <a:srgbClr val="292523"/>
              </a:solidFill>
              <a:ea typeface="+mn-ea"/>
              <a:cs typeface="Arial" charset="0"/>
            </a:endParaRPr>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36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Selected Safety Information About BRIDION</a:t>
            </a:r>
            <a:r>
              <a:rPr lang="en-US" baseline="30000" dirty="0" smtClean="0">
                <a:ea typeface="MS PGothic" pitchFamily="34" charset="-128"/>
              </a:rPr>
              <a:t>®</a:t>
            </a:r>
            <a:r>
              <a:rPr lang="en-US" dirty="0" smtClean="0"/>
              <a:t> (sugammadex)</a:t>
            </a:r>
            <a:r>
              <a:rPr lang="en-US" baseline="30000" dirty="0" smtClean="0"/>
              <a:t>1</a:t>
            </a:r>
            <a:r>
              <a:rPr lang="en-US" dirty="0" smtClean="0"/>
              <a:t> </a:t>
            </a:r>
            <a:r>
              <a:rPr lang="en-US" i="1" dirty="0" smtClean="0"/>
              <a:t>(continued)</a:t>
            </a:r>
            <a:endParaRPr lang="en-US" i="1" dirty="0"/>
          </a:p>
        </p:txBody>
      </p:sp>
      <p:sp>
        <p:nvSpPr>
          <p:cNvPr id="3" name="Content Placeholder 2"/>
          <p:cNvSpPr>
            <a:spLocks noGrp="1"/>
          </p:cNvSpPr>
          <p:nvPr>
            <p:ph idx="1"/>
          </p:nvPr>
        </p:nvSpPr>
        <p:spPr/>
        <p:txBody>
          <a:bodyPr>
            <a:normAutofit/>
          </a:bodyPr>
          <a:lstStyle/>
          <a:p>
            <a:pPr marL="0" indent="0">
              <a:buNone/>
            </a:pPr>
            <a:r>
              <a:rPr lang="en-US" sz="1400" dirty="0" smtClean="0">
                <a:latin typeface="Arial" pitchFamily="34" charset="0"/>
                <a:cs typeface="Arial" pitchFamily="34" charset="0"/>
              </a:rPr>
              <a:t>In a trial of patients with a history of pulmonary complications, bronchospasm was reported in 2 patients and a causal relationship could not be fully excluded. </a:t>
            </a:r>
          </a:p>
          <a:p>
            <a:pPr marL="0" indent="0"/>
            <a:endParaRPr lang="en-US" sz="1400" dirty="0" smtClean="0">
              <a:latin typeface="Arial" pitchFamily="34" charset="0"/>
              <a:cs typeface="Arial" pitchFamily="34" charset="0"/>
            </a:endParaRPr>
          </a:p>
          <a:p>
            <a:pPr marL="0" indent="0">
              <a:buNone/>
            </a:pPr>
            <a:r>
              <a:rPr lang="en-US" sz="1400" dirty="0" smtClean="0"/>
              <a:t>Volunteer studies have demonstrated a slight (17% to 22%) and transient (</a:t>
            </a:r>
            <a:r>
              <a:rPr lang="en-US" sz="1400" dirty="0" smtClean="0">
                <a:sym typeface="Symbol"/>
              </a:rPr>
              <a:t></a:t>
            </a:r>
            <a:r>
              <a:rPr lang="en-US" sz="1400" dirty="0" smtClean="0"/>
              <a:t>30 minutes) prolongation of the PT/aPTT with BRIDION; however, clinical studies have demonstrated no clinically relevant effect on peri- or postoperative bleeding complications with BRIDION alone or in combination with anticoagulants. As BRIDION has demonstrated an in vitro pharmacodynamic interaction with anticoagulants, caution should be exercised in patients on anticoagulation for a pre-existing or comorbid condition. This pharmacodynamic interaction is not clinically relevant for patients receiving routine postoperative prophylactic anticoagulation.</a:t>
            </a:r>
          </a:p>
          <a:p>
            <a:pPr marL="0" indent="0">
              <a:buNone/>
            </a:pPr>
            <a:r>
              <a:rPr lang="en-US" sz="1400" dirty="0" smtClean="0"/>
              <a:t> </a:t>
            </a:r>
          </a:p>
          <a:p>
            <a:pPr marL="0" indent="0">
              <a:buNone/>
            </a:pPr>
            <a:r>
              <a:rPr lang="en-US" sz="1400" dirty="0" smtClean="0"/>
              <a:t>Although formal interaction studies have not been conducted, no drug interactions were observed in clinical trials. Preclinical data suggest that clinically significant drug interactions are unlikely with the possible exceptions of toremifene, fusidic acid, and hormonal contraceptives.</a:t>
            </a:r>
          </a:p>
          <a:p>
            <a:pPr marL="0" indent="0">
              <a:buNone/>
            </a:pPr>
            <a:endParaRPr lang="en-US" sz="1200" dirty="0" smtClean="0"/>
          </a:p>
          <a:p>
            <a:pPr marL="0" indent="0">
              <a:buFont typeface="Symbol" pitchFamily="18" charset="2"/>
              <a:buNone/>
              <a:defRPr/>
            </a:pPr>
            <a:endParaRPr lang="en-US" sz="1200" dirty="0" smtClean="0"/>
          </a:p>
          <a:p>
            <a:pPr marL="0" indent="0">
              <a:buFont typeface="Symbol" pitchFamily="18" charset="2"/>
              <a:buNone/>
              <a:defRPr/>
            </a:pPr>
            <a:endParaRPr lang="en-US" sz="1200" dirty="0" smtClean="0"/>
          </a:p>
          <a:p>
            <a:pPr marL="0" indent="0">
              <a:buNone/>
              <a:defRPr/>
            </a:pPr>
            <a:endParaRPr lang="en-US" dirty="0"/>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BRIDION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(sugammadex). Summary of Product Characteristics. November 2010.</a:t>
            </a:r>
            <a:endParaRPr lang="en-US" sz="1200" dirty="0">
              <a:solidFill>
                <a:srgbClr val="292523"/>
              </a:solidFill>
              <a:ea typeface="+mn-ea"/>
              <a:cs typeface="Arial" charset="0"/>
            </a:endParaRPr>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37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Therapeutic Indications for ESMERON</a:t>
            </a:r>
            <a:r>
              <a:rPr lang="en-US" baseline="30000" dirty="0" smtClean="0">
                <a:ea typeface="MS PGothic" pitchFamily="34" charset="-128"/>
                <a:cs typeface="Arial" charset="0"/>
              </a:rPr>
              <a:t>®</a:t>
            </a:r>
            <a:r>
              <a:rPr lang="en-US" dirty="0" smtClean="0"/>
              <a:t> (rocuronium bromide)</a:t>
            </a:r>
            <a:r>
              <a:rPr lang="en-US" baseline="30000" dirty="0" smtClean="0"/>
              <a:t>1</a:t>
            </a:r>
            <a:endParaRPr lang="en-US" baseline="30000" dirty="0"/>
          </a:p>
        </p:txBody>
      </p:sp>
      <p:sp>
        <p:nvSpPr>
          <p:cNvPr id="33795" name="Content Placeholder 2"/>
          <p:cNvSpPr>
            <a:spLocks noGrp="1"/>
          </p:cNvSpPr>
          <p:nvPr>
            <p:ph idx="1"/>
          </p:nvPr>
        </p:nvSpPr>
        <p:spPr/>
        <p:txBody>
          <a:bodyPr>
            <a:noAutofit/>
          </a:bodyPr>
          <a:lstStyle/>
          <a:p>
            <a:pPr marL="0" indent="0">
              <a:buFont typeface="Symbol" pitchFamily="18" charset="2"/>
              <a:buNone/>
            </a:pPr>
            <a:r>
              <a:rPr lang="en-US" sz="1600" b="1" dirty="0" smtClean="0">
                <a:latin typeface="Arial" pitchFamily="34" charset="0"/>
                <a:cs typeface="Arial" pitchFamily="34" charset="0"/>
              </a:rPr>
              <a:t>Indications</a:t>
            </a:r>
            <a:endParaRPr lang="en-US" sz="1600" dirty="0" smtClean="0">
              <a:latin typeface="Arial" pitchFamily="34" charset="0"/>
              <a:cs typeface="Arial" pitchFamily="34" charset="0"/>
            </a:endParaRPr>
          </a:p>
          <a:p>
            <a:pPr marL="0" indent="0">
              <a:buNone/>
            </a:pPr>
            <a:r>
              <a:rPr lang="en-US" sz="1600" dirty="0" smtClean="0"/>
              <a:t>ESMERON is indicated as an adjunct to general anesthesia to facilitate tracheal intubation during routine and rapid sequence induction, and to provide skeletal muscle relaxation during surgery. ESMERON is also indicated as an adjunct in the intensive care unit (ICU) to facilitate intubation and mechanical ventilation.</a:t>
            </a:r>
          </a:p>
          <a:p>
            <a:pPr marL="0" indent="0">
              <a:buNone/>
            </a:pPr>
            <a:r>
              <a:rPr lang="en-US" sz="1600" dirty="0" smtClean="0"/>
              <a:t> </a:t>
            </a:r>
          </a:p>
          <a:p>
            <a:pPr marL="0" indent="0">
              <a:buNone/>
            </a:pPr>
            <a:r>
              <a:rPr lang="en-US" sz="1600" dirty="0" smtClean="0"/>
              <a:t>For the pediatric population: ESMERON is indicated as an adjunct to general anesthesia to facilitate tracheal intubation during routine induction and to provide skeletal muscle relaxation during surgery in pediatric patients from term newborn infants to adolescents.</a:t>
            </a:r>
          </a:p>
          <a:p>
            <a:pPr marL="0" indent="0">
              <a:buFont typeface="Symbol" pitchFamily="18" charset="2"/>
              <a:buNone/>
            </a:pPr>
            <a:endParaRPr lang="en-US" sz="14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38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Selected Safety Information About ESMERON</a:t>
            </a:r>
            <a:r>
              <a:rPr lang="en-US" baseline="30000" dirty="0" smtClean="0">
                <a:ea typeface="MS PGothic" pitchFamily="34" charset="-128"/>
                <a:cs typeface="Arial" charset="0"/>
              </a:rPr>
              <a:t>®</a:t>
            </a:r>
            <a:r>
              <a:rPr lang="en-US" dirty="0" smtClean="0"/>
              <a:t> (rocuronium bromide)</a:t>
            </a:r>
            <a:r>
              <a:rPr lang="en-US" baseline="30000" dirty="0" smtClean="0"/>
              <a:t>1</a:t>
            </a:r>
            <a:endParaRPr lang="en-US" baseline="30000" dirty="0"/>
          </a:p>
        </p:txBody>
      </p:sp>
      <p:sp>
        <p:nvSpPr>
          <p:cNvPr id="33795" name="Content Placeholder 2"/>
          <p:cNvSpPr>
            <a:spLocks noGrp="1"/>
          </p:cNvSpPr>
          <p:nvPr>
            <p:ph idx="1"/>
          </p:nvPr>
        </p:nvSpPr>
        <p:spPr/>
        <p:txBody>
          <a:bodyPr>
            <a:noAutofit/>
          </a:bodyPr>
          <a:lstStyle/>
          <a:p>
            <a:pPr marL="0" indent="0">
              <a:buNone/>
            </a:pPr>
            <a:r>
              <a:rPr lang="en-US" sz="1500" b="1" dirty="0" smtClean="0"/>
              <a:t>Contraindications</a:t>
            </a:r>
            <a:endParaRPr lang="en-US" sz="1500" dirty="0" smtClean="0"/>
          </a:p>
          <a:p>
            <a:pPr marL="0" indent="0">
              <a:buNone/>
            </a:pPr>
            <a:r>
              <a:rPr lang="en-US" sz="1500" dirty="0" smtClean="0"/>
              <a:t>Hypersensitivity to rocuronium or to the bromide ion or to any of the excipients.</a:t>
            </a:r>
          </a:p>
          <a:p>
            <a:pPr marL="0" indent="0">
              <a:spcBef>
                <a:spcPts val="0"/>
              </a:spcBef>
              <a:buNone/>
            </a:pPr>
            <a:r>
              <a:rPr lang="en-US" sz="1500" dirty="0" smtClean="0"/>
              <a:t> </a:t>
            </a:r>
          </a:p>
          <a:p>
            <a:pPr marL="0" indent="0">
              <a:buNone/>
            </a:pPr>
            <a:r>
              <a:rPr lang="en-US" sz="1500" b="1" dirty="0" smtClean="0"/>
              <a:t>Warnings and Precautions</a:t>
            </a:r>
            <a:endParaRPr lang="en-US" sz="1500" dirty="0" smtClean="0"/>
          </a:p>
          <a:p>
            <a:pPr marL="0" indent="0">
              <a:buNone/>
            </a:pPr>
            <a:r>
              <a:rPr lang="en-US" sz="1500" dirty="0" smtClean="0"/>
              <a:t>Since ESMERON causes paralysis of the respiratory muscles, ventilatory support is mandatory for patients treated with this drug until adequate spontaneous respiration is restored. As with all neuromuscular blocking agents, it is important to anticipate intubation difficulties, particularly when used as part of a rapid sequence induction technique. In case of intubation difficulties resulting in a clinical need for immediate reversal of a rocuronium induced neuromuscular block, the use of sugammadex should be considered.</a:t>
            </a:r>
          </a:p>
          <a:p>
            <a:pPr marL="0" indent="0">
              <a:spcBef>
                <a:spcPts val="0"/>
              </a:spcBef>
              <a:buNone/>
            </a:pPr>
            <a:endParaRPr lang="en-US" sz="1500" dirty="0" smtClean="0"/>
          </a:p>
          <a:p>
            <a:pPr marL="0" indent="0">
              <a:buNone/>
            </a:pPr>
            <a:r>
              <a:rPr lang="en-US" sz="1500" dirty="0" smtClean="0"/>
              <a:t>As with other neuromuscular blocking agents, residual curarization has been reported for ESMERON. In order to prevent complications resulting from residual curarization, it is recommended to extubate only after the patient has recovered sufficiently from neuromuscular block. Other factors that could cause residual curarization after extubation in the postoperative phase (eg, drug interactions or patient condition) should also be considered. If not used as part of standard clinical practice, the use of sugammadex or another reversal agent should be considered, especially in those cases where residual curarization is more likely to occur.</a:t>
            </a:r>
          </a:p>
          <a:p>
            <a:pPr marL="0" indent="0">
              <a:buNone/>
            </a:pPr>
            <a:r>
              <a:rPr lang="en-US" sz="1500" dirty="0" smtClean="0"/>
              <a:t> </a:t>
            </a:r>
          </a:p>
          <a:p>
            <a:pPr marL="0" indent="0">
              <a:buNone/>
            </a:pPr>
            <a:endParaRPr lang="en-US" sz="15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39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Question</a:t>
            </a:r>
            <a:endParaRPr lang="fr-FR" dirty="0"/>
          </a:p>
        </p:txBody>
      </p:sp>
      <p:sp>
        <p:nvSpPr>
          <p:cNvPr id="3" name="Tijdelijke aanduiding voor inhoud 2"/>
          <p:cNvSpPr>
            <a:spLocks noGrp="1"/>
          </p:cNvSpPr>
          <p:nvPr>
            <p:ph idx="1"/>
          </p:nvPr>
        </p:nvSpPr>
        <p:spPr>
          <a:xfrm>
            <a:off x="685800" y="1447800"/>
            <a:ext cx="8242300" cy="4953000"/>
          </a:xfrm>
        </p:spPr>
        <p:txBody>
          <a:bodyPr/>
          <a:lstStyle/>
          <a:p>
            <a:r>
              <a:rPr lang="fr-FR" dirty="0" err="1" smtClean="0"/>
              <a:t>Did</a:t>
            </a:r>
            <a:r>
              <a:rPr lang="fr-FR" dirty="0" smtClean="0"/>
              <a:t> </a:t>
            </a:r>
            <a:r>
              <a:rPr lang="fr-FR" dirty="0" err="1" smtClean="0"/>
              <a:t>you</a:t>
            </a:r>
            <a:r>
              <a:rPr lang="fr-FR" dirty="0" smtClean="0"/>
              <a:t> </a:t>
            </a:r>
            <a:r>
              <a:rPr lang="fr-FR" dirty="0" err="1" smtClean="0"/>
              <a:t>experience</a:t>
            </a:r>
            <a:r>
              <a:rPr lang="fr-FR" dirty="0" smtClean="0"/>
              <a:t> an </a:t>
            </a:r>
            <a:r>
              <a:rPr lang="fr-FR" dirty="0" err="1" smtClean="0"/>
              <a:t>unhappy</a:t>
            </a:r>
            <a:r>
              <a:rPr lang="fr-FR" dirty="0" smtClean="0"/>
              <a:t> surgeon </a:t>
            </a:r>
            <a:r>
              <a:rPr lang="fr-FR" dirty="0" err="1" smtClean="0"/>
              <a:t>telling</a:t>
            </a:r>
            <a:r>
              <a:rPr lang="fr-FR" dirty="0" smtClean="0"/>
              <a:t> </a:t>
            </a:r>
            <a:r>
              <a:rPr lang="fr-FR" dirty="0" err="1" smtClean="0"/>
              <a:t>you</a:t>
            </a:r>
            <a:r>
              <a:rPr lang="fr-FR" dirty="0" smtClean="0"/>
              <a:t> </a:t>
            </a:r>
            <a:r>
              <a:rPr lang="fr-FR" dirty="0" err="1" smtClean="0"/>
              <a:t>he</a:t>
            </a:r>
            <a:r>
              <a:rPr lang="fr-FR" dirty="0" smtClean="0"/>
              <a:t> has no </a:t>
            </a:r>
            <a:r>
              <a:rPr lang="fr-FR" dirty="0" err="1" smtClean="0"/>
              <a:t>workspace</a:t>
            </a:r>
            <a:r>
              <a:rPr lang="fr-FR" dirty="0" smtClean="0"/>
              <a:t>?</a:t>
            </a:r>
          </a:p>
          <a:p>
            <a:r>
              <a:rPr lang="fr-FR" dirty="0" err="1" smtClean="0"/>
              <a:t>Did</a:t>
            </a:r>
            <a:r>
              <a:rPr lang="fr-FR" dirty="0" smtClean="0"/>
              <a:t> </a:t>
            </a:r>
            <a:r>
              <a:rPr lang="fr-FR" dirty="0" err="1" smtClean="0"/>
              <a:t>you</a:t>
            </a:r>
            <a:r>
              <a:rPr lang="fr-FR" dirty="0" smtClean="0"/>
              <a:t> use NMB? </a:t>
            </a:r>
            <a:r>
              <a:rPr lang="fr-FR" dirty="0" err="1" smtClean="0"/>
              <a:t>Did</a:t>
            </a:r>
            <a:r>
              <a:rPr lang="fr-FR" dirty="0" smtClean="0"/>
              <a:t> </a:t>
            </a:r>
            <a:r>
              <a:rPr lang="fr-FR" dirty="0" err="1" smtClean="0"/>
              <a:t>you</a:t>
            </a:r>
            <a:r>
              <a:rPr lang="fr-FR" dirty="0" smtClean="0"/>
              <a:t> use NM monitoring?</a:t>
            </a:r>
          </a:p>
          <a:p>
            <a:pPr lvl="1"/>
            <a:r>
              <a:rPr lang="fr-FR" dirty="0" err="1" smtClean="0"/>
              <a:t>was</a:t>
            </a:r>
            <a:r>
              <a:rPr lang="fr-FR" dirty="0" smtClean="0"/>
              <a:t> NMB </a:t>
            </a:r>
            <a:r>
              <a:rPr lang="fr-FR" dirty="0" err="1" smtClean="0"/>
              <a:t>moderate</a:t>
            </a:r>
            <a:r>
              <a:rPr lang="fr-FR" dirty="0" smtClean="0"/>
              <a:t>  or  </a:t>
            </a:r>
            <a:r>
              <a:rPr lang="fr-FR" dirty="0" err="1" smtClean="0"/>
              <a:t>deep</a:t>
            </a:r>
            <a:r>
              <a:rPr lang="fr-FR" dirty="0" smtClean="0"/>
              <a:t>?</a:t>
            </a:r>
          </a:p>
          <a:p>
            <a:r>
              <a:rPr lang="fr-FR" dirty="0" smtClean="0"/>
              <a:t>Can </a:t>
            </a:r>
            <a:r>
              <a:rPr lang="fr-FR" dirty="0" err="1" smtClean="0"/>
              <a:t>you</a:t>
            </a:r>
            <a:r>
              <a:rPr lang="fr-FR" dirty="0" smtClean="0"/>
              <a:t> </a:t>
            </a:r>
            <a:r>
              <a:rPr lang="fr-FR" dirty="0" err="1" smtClean="0"/>
              <a:t>remember</a:t>
            </a:r>
            <a:r>
              <a:rPr lang="fr-FR" dirty="0" smtClean="0"/>
              <a:t> </a:t>
            </a:r>
            <a:r>
              <a:rPr lang="fr-FR" dirty="0" err="1" smtClean="0"/>
              <a:t>some</a:t>
            </a:r>
            <a:r>
              <a:rPr lang="fr-FR" dirty="0" smtClean="0"/>
              <a:t> patient data?</a:t>
            </a:r>
          </a:p>
          <a:p>
            <a:pPr lvl="1"/>
            <a:r>
              <a:rPr lang="fr-FR" dirty="0" err="1" smtClean="0"/>
              <a:t>Morbid</a:t>
            </a:r>
            <a:r>
              <a:rPr lang="fr-FR" dirty="0" smtClean="0"/>
              <a:t> obese?</a:t>
            </a:r>
          </a:p>
          <a:p>
            <a:pPr lvl="1"/>
            <a:r>
              <a:rPr lang="fr-FR" dirty="0" smtClean="0"/>
              <a:t>Man versus </a:t>
            </a:r>
            <a:r>
              <a:rPr lang="fr-FR" dirty="0" err="1" smtClean="0"/>
              <a:t>woman</a:t>
            </a:r>
            <a:r>
              <a:rPr lang="fr-FR" dirty="0" smtClean="0"/>
              <a:t>?</a:t>
            </a:r>
          </a:p>
          <a:p>
            <a:pPr lvl="1"/>
            <a:r>
              <a:rPr lang="fr-FR" dirty="0" smtClean="0"/>
              <a:t>First </a:t>
            </a:r>
            <a:r>
              <a:rPr lang="fr-FR" dirty="0" err="1" smtClean="0"/>
              <a:t>laparoscopy</a:t>
            </a:r>
            <a:r>
              <a:rPr lang="fr-FR" dirty="0" smtClean="0"/>
              <a:t>?</a:t>
            </a:r>
          </a:p>
          <a:p>
            <a:pPr lvl="1"/>
            <a:r>
              <a:rPr lang="fr-FR" dirty="0" err="1" smtClean="0"/>
              <a:t>Previous</a:t>
            </a:r>
            <a:r>
              <a:rPr lang="fr-FR" dirty="0" smtClean="0"/>
              <a:t> </a:t>
            </a:r>
            <a:r>
              <a:rPr lang="fr-FR" dirty="0" err="1" smtClean="0"/>
              <a:t>surgery</a:t>
            </a:r>
            <a:r>
              <a:rPr lang="fr-FR" dirty="0" smtClean="0"/>
              <a:t>?</a:t>
            </a:r>
          </a:p>
          <a:p>
            <a:r>
              <a:rPr lang="fr-FR" dirty="0" err="1" smtClean="0"/>
              <a:t>What</a:t>
            </a:r>
            <a:r>
              <a:rPr lang="fr-FR" dirty="0" smtClean="0"/>
              <a:t> </a:t>
            </a:r>
            <a:r>
              <a:rPr lang="fr-FR" dirty="0" err="1" smtClean="0"/>
              <a:t>did</a:t>
            </a:r>
            <a:r>
              <a:rPr lang="fr-FR" dirty="0" smtClean="0"/>
              <a:t> </a:t>
            </a:r>
            <a:r>
              <a:rPr lang="fr-FR" dirty="0" err="1" smtClean="0"/>
              <a:t>you</a:t>
            </a:r>
            <a:r>
              <a:rPr lang="fr-FR" dirty="0" smtClean="0"/>
              <a:t>/surgeon do and </a:t>
            </a:r>
            <a:r>
              <a:rPr lang="fr-FR" dirty="0" err="1" smtClean="0"/>
              <a:t>was</a:t>
            </a:r>
            <a:r>
              <a:rPr lang="fr-FR" dirty="0" smtClean="0"/>
              <a:t> the surgeon </a:t>
            </a:r>
            <a:r>
              <a:rPr lang="fr-FR" dirty="0" err="1" smtClean="0"/>
              <a:t>pleased</a:t>
            </a:r>
            <a:r>
              <a:rPr lang="fr-FR" dirty="0" smtClean="0"/>
              <a:t>?</a:t>
            </a:r>
            <a:endParaRPr lang="fr-FR" dirty="0"/>
          </a:p>
        </p:txBody>
      </p:sp>
      <p:sp>
        <p:nvSpPr>
          <p:cNvPr id="4" name="Tijdelijke aanduiding voor dianummer 3"/>
          <p:cNvSpPr>
            <a:spLocks noGrp="1"/>
          </p:cNvSpPr>
          <p:nvPr>
            <p:ph type="sldNum" sz="quarter" idx="12"/>
          </p:nvPr>
        </p:nvSpPr>
        <p:spPr/>
        <p:txBody>
          <a:bodyPr/>
          <a:lstStyle/>
          <a:p>
            <a:pPr>
              <a:defRPr/>
            </a:pPr>
            <a:fld id="{2AB15C9B-73DA-4B80-AF20-17D271E80254}" type="slidenum">
              <a:rPr lang="en-US" smtClean="0"/>
              <a:pPr>
                <a:defRPr/>
              </a:pPr>
              <a:t>4</a:t>
            </a:fld>
            <a:endParaRPr lang="en-US" dirty="0"/>
          </a:p>
        </p:txBody>
      </p:sp>
    </p:spTree>
    <p:extLst>
      <p:ext uri="{BB962C8B-B14F-4D97-AF65-F5344CB8AC3E}">
        <p14:creationId xmlns:p14="http://schemas.microsoft.com/office/powerpoint/2010/main" val="2990491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100" dirty="0" smtClean="0"/>
              <a:t>Selected Safety Information About ESMERON</a:t>
            </a:r>
            <a:r>
              <a:rPr lang="en-US" sz="3100" baseline="30000" dirty="0" smtClean="0">
                <a:ea typeface="MS PGothic" pitchFamily="34" charset="-128"/>
                <a:cs typeface="Arial" charset="0"/>
              </a:rPr>
              <a:t>® </a:t>
            </a:r>
            <a:r>
              <a:rPr lang="en-US" sz="3100" dirty="0" smtClean="0"/>
              <a:t>(rocuronium bromide)</a:t>
            </a:r>
            <a:r>
              <a:rPr lang="en-US" sz="3100" baseline="30000" dirty="0" smtClean="0"/>
              <a:t>1 </a:t>
            </a:r>
            <a:r>
              <a:rPr lang="en-US" sz="3100" i="1" dirty="0" smtClean="0"/>
              <a:t>(continued)</a:t>
            </a:r>
            <a:endParaRPr lang="en-US" sz="3100" i="1" baseline="30000" dirty="0"/>
          </a:p>
        </p:txBody>
      </p:sp>
      <p:sp>
        <p:nvSpPr>
          <p:cNvPr id="33795" name="Content Placeholder 2"/>
          <p:cNvSpPr>
            <a:spLocks noGrp="1"/>
          </p:cNvSpPr>
          <p:nvPr>
            <p:ph idx="1"/>
          </p:nvPr>
        </p:nvSpPr>
        <p:spPr/>
        <p:txBody>
          <a:bodyPr>
            <a:noAutofit/>
          </a:bodyPr>
          <a:lstStyle/>
          <a:p>
            <a:pPr marL="0" indent="0">
              <a:spcBef>
                <a:spcPts val="0"/>
              </a:spcBef>
              <a:buNone/>
            </a:pPr>
            <a:r>
              <a:rPr lang="en-US" sz="1500" dirty="0" smtClean="0"/>
              <a:t>Anaphylactic reactions can occur following the administration of neuromuscular blocking agents. Precautions for treating such reactions should always be taken. Particularly in the case of previous anaphylactic reactions to neuromuscular blocking agents, special precautions should be taken since allergic cross-reactivity to neuromuscular blocking agents has been reported.</a:t>
            </a:r>
          </a:p>
          <a:p>
            <a:pPr marL="0" indent="0">
              <a:spcBef>
                <a:spcPts val="0"/>
              </a:spcBef>
              <a:buNone/>
            </a:pPr>
            <a:r>
              <a:rPr lang="en-US" sz="1500" dirty="0" smtClean="0"/>
              <a:t> </a:t>
            </a:r>
          </a:p>
          <a:p>
            <a:pPr marL="0" indent="0">
              <a:spcBef>
                <a:spcPts val="0"/>
              </a:spcBef>
              <a:buNone/>
            </a:pPr>
            <a:r>
              <a:rPr lang="en-US" sz="1500" dirty="0" smtClean="0"/>
              <a:t>In general, following long-term use of neuromuscular blocking agents in the ICU, prolonged paralysis and/or skeletal muscle weakness has been noted. In order to help preclude possible prolongation of neuromuscular block and/or overdosage it is strongly recommended that neuromuscular transmission is monitored throughout the use of neuromuscular blocking agents. In addition, patients should receive adequate analgesia and sedation. Furthermore,</a:t>
            </a:r>
            <a:br>
              <a:rPr lang="en-US" sz="1500" dirty="0" smtClean="0"/>
            </a:br>
            <a:r>
              <a:rPr lang="en-US" sz="1500" dirty="0" smtClean="0"/>
              <a:t>neuromuscular blocking agents should be titrated to effect in the individual patients by or under supervision of experienced clinicians who are familiar with their actions and with appropriate neuromuscular monitoring techniques.</a:t>
            </a:r>
          </a:p>
          <a:p>
            <a:pPr marL="0" indent="0">
              <a:spcBef>
                <a:spcPts val="0"/>
              </a:spcBef>
              <a:buNone/>
            </a:pPr>
            <a:endParaRPr lang="en-US" sz="1500" dirty="0" smtClean="0"/>
          </a:p>
          <a:p>
            <a:pPr marL="0" indent="0">
              <a:spcBef>
                <a:spcPts val="0"/>
              </a:spcBef>
              <a:buNone/>
            </a:pPr>
            <a:r>
              <a:rPr lang="en-US" sz="1500" dirty="0" smtClean="0"/>
              <a:t>Myopathy after long-term administration of other nondepolarizing neuromuscular blocking agents in the ICU in combination with corticosteroid therapy has been reported regularly. Therefore, for patients receiving both neuromuscular blocking agents and corticosteroids,</a:t>
            </a:r>
            <a:br>
              <a:rPr lang="en-US" sz="1500" dirty="0" smtClean="0"/>
            </a:br>
            <a:r>
              <a:rPr lang="en-US" sz="1500" dirty="0" smtClean="0"/>
              <a:t>the period of use of the neuromuscular blocking agent should be limited as much as possible.</a:t>
            </a:r>
          </a:p>
          <a:p>
            <a:pPr marL="0" indent="0">
              <a:buNone/>
            </a:pPr>
            <a:endParaRPr lang="en-US" sz="1500" dirty="0" smtClean="0"/>
          </a:p>
          <a:p>
            <a:pPr marL="0" indent="0">
              <a:buNone/>
            </a:pPr>
            <a:r>
              <a:rPr lang="en-US" sz="1500" dirty="0" smtClean="0"/>
              <a:t> </a:t>
            </a:r>
          </a:p>
          <a:p>
            <a:pPr marL="0" indent="0">
              <a:buNone/>
            </a:pPr>
            <a:endParaRPr lang="en-US" sz="15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100" dirty="0" smtClean="0"/>
              <a:t>Selected Safety Information About ESMERON</a:t>
            </a:r>
            <a:r>
              <a:rPr lang="en-US" sz="3100" baseline="30000" dirty="0" smtClean="0">
                <a:ea typeface="MS PGothic" pitchFamily="34" charset="-128"/>
                <a:cs typeface="Arial" charset="0"/>
              </a:rPr>
              <a:t>®</a:t>
            </a:r>
            <a:r>
              <a:rPr lang="en-US" sz="3100" dirty="0" smtClean="0"/>
              <a:t> (rocuronium bromide)</a:t>
            </a:r>
            <a:r>
              <a:rPr lang="en-US" sz="3100" baseline="30000" dirty="0" smtClean="0"/>
              <a:t>1 </a:t>
            </a:r>
            <a:r>
              <a:rPr lang="en-US" sz="3100" i="1" dirty="0" smtClean="0"/>
              <a:t>(continued)</a:t>
            </a:r>
            <a:endParaRPr lang="en-US" sz="3100" i="1" baseline="30000" dirty="0"/>
          </a:p>
        </p:txBody>
      </p:sp>
      <p:sp>
        <p:nvSpPr>
          <p:cNvPr id="33795" name="Content Placeholder 2"/>
          <p:cNvSpPr>
            <a:spLocks noGrp="1"/>
          </p:cNvSpPr>
          <p:nvPr>
            <p:ph idx="1"/>
          </p:nvPr>
        </p:nvSpPr>
        <p:spPr/>
        <p:txBody>
          <a:bodyPr>
            <a:noAutofit/>
          </a:bodyPr>
          <a:lstStyle/>
          <a:p>
            <a:pPr marL="0" indent="0">
              <a:buNone/>
            </a:pPr>
            <a:r>
              <a:rPr lang="en-US" sz="1500" dirty="0" smtClean="0"/>
              <a:t>If suxamethonium is used for intubation, the administration of ESMERON should be delayed until the patient has clinically recovered from the neuromuscular block induced by suxamethonium.</a:t>
            </a:r>
          </a:p>
          <a:p>
            <a:pPr marL="0" indent="0">
              <a:spcBef>
                <a:spcPts val="0"/>
              </a:spcBef>
              <a:buNone/>
            </a:pPr>
            <a:endParaRPr lang="en-US" sz="1500" dirty="0" smtClean="0"/>
          </a:p>
          <a:p>
            <a:pPr marL="0" indent="0">
              <a:buNone/>
            </a:pPr>
            <a:r>
              <a:rPr lang="en-US" sz="1500" dirty="0" smtClean="0"/>
              <a:t>The following conditions may influence the pharmacokinetics and/or pharmacodynamics of ESMERON: hepatic and/or biliary tract disease and renal failure; prolonged circulation time; neuromuscular disease, hypothermia, obesity, burns.</a:t>
            </a:r>
          </a:p>
          <a:p>
            <a:pPr marL="0" indent="0">
              <a:buNone/>
            </a:pPr>
            <a:r>
              <a:rPr lang="en-US" sz="1500" dirty="0" smtClean="0"/>
              <a:t>Conditions that may increase the effects of ESMERON: hypokalaemia (eg, after severe vomiting, diarrhea and diuretic therapy), hypermagnesemia, hypocalcemia (after massive transfusions), hypoproteinemia, dehydration, acidosis, hypercapnia, cachexia.</a:t>
            </a:r>
          </a:p>
          <a:p>
            <a:pPr marL="0" indent="0">
              <a:spcBef>
                <a:spcPts val="0"/>
              </a:spcBef>
              <a:buNone/>
            </a:pPr>
            <a:endParaRPr lang="en-US" sz="1500" dirty="0" smtClean="0"/>
          </a:p>
          <a:p>
            <a:pPr marL="0" indent="0">
              <a:buNone/>
            </a:pPr>
            <a:r>
              <a:rPr lang="en-US" sz="1500" b="1" dirty="0" smtClean="0"/>
              <a:t>Drug Interactions</a:t>
            </a:r>
            <a:endParaRPr lang="en-US" sz="1500" dirty="0" smtClean="0"/>
          </a:p>
          <a:p>
            <a:pPr marL="0" indent="0">
              <a:buNone/>
            </a:pPr>
            <a:r>
              <a:rPr lang="en-US" sz="1500" dirty="0" smtClean="0"/>
              <a:t>The following drugs have been shown to influence the magnitude and/or duration of action of ESMERON. Increased effect: halogenated volatile anesthetics, after intubation with suxamethonium, long-term concomitant use of corticosteroids may result in prolonged duration of neuromuscular block or myopathy; other drugs—some antibiotics (aminoglycoside, lincosamide and polypeptide antibiotics, acylamino-penicillin antibiotics),</a:t>
            </a:r>
            <a:br>
              <a:rPr lang="en-US" sz="1500" dirty="0" smtClean="0"/>
            </a:br>
            <a:r>
              <a:rPr lang="en-US" sz="1500" dirty="0" smtClean="0"/>
              <a:t>diuretics, quinidine and quinine, magnesium salts, calcium channel blocking agents, lithium salts, local anesthetics (lidocaine i.v., bupivacaine epidural), and acute administration of phenytoin or ß-blocking agents</a:t>
            </a:r>
            <a:r>
              <a:rPr lang="en-US" sz="1600" dirty="0" smtClean="0"/>
              <a:t>.</a:t>
            </a:r>
          </a:p>
          <a:p>
            <a:pPr indent="0">
              <a:buNone/>
            </a:pPr>
            <a:endParaRPr lang="en-US" sz="1600" dirty="0" smtClean="0"/>
          </a:p>
          <a:p>
            <a:pPr indent="0">
              <a:buNone/>
            </a:pPr>
            <a:endParaRPr lang="en-US" sz="1600" dirty="0" smtClean="0"/>
          </a:p>
          <a:p>
            <a:pPr indent="0">
              <a:buNone/>
            </a:pPr>
            <a:r>
              <a:rPr lang="en-US" sz="1600" dirty="0" smtClean="0"/>
              <a:t> </a:t>
            </a:r>
          </a:p>
          <a:p>
            <a:pPr indent="0">
              <a:buNone/>
            </a:pPr>
            <a:endParaRPr lang="en-US" sz="14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41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100" dirty="0" smtClean="0"/>
              <a:t>Selected Safety Information About ESMERON</a:t>
            </a:r>
            <a:r>
              <a:rPr lang="en-US" sz="3100" baseline="30000" dirty="0" smtClean="0">
                <a:ea typeface="MS PGothic" pitchFamily="34" charset="-128"/>
                <a:cs typeface="Arial" charset="0"/>
              </a:rPr>
              <a:t>®</a:t>
            </a:r>
            <a:r>
              <a:rPr lang="en-US" sz="3100" dirty="0" smtClean="0"/>
              <a:t> (rocuronium bromide)</a:t>
            </a:r>
            <a:r>
              <a:rPr lang="en-US" sz="3100" baseline="30000" dirty="0" smtClean="0"/>
              <a:t>1 </a:t>
            </a:r>
            <a:r>
              <a:rPr lang="en-US" sz="3100" i="1" dirty="0" smtClean="0"/>
              <a:t>(continued)</a:t>
            </a:r>
            <a:endParaRPr lang="en-US" sz="3100" i="1" baseline="30000" dirty="0"/>
          </a:p>
        </p:txBody>
      </p:sp>
      <p:sp>
        <p:nvSpPr>
          <p:cNvPr id="33795" name="Content Placeholder 2"/>
          <p:cNvSpPr>
            <a:spLocks noGrp="1"/>
          </p:cNvSpPr>
          <p:nvPr>
            <p:ph idx="1"/>
          </p:nvPr>
        </p:nvSpPr>
        <p:spPr/>
        <p:txBody>
          <a:bodyPr>
            <a:noAutofit/>
          </a:bodyPr>
          <a:lstStyle/>
          <a:p>
            <a:pPr marL="0" indent="0">
              <a:buNone/>
            </a:pPr>
            <a:r>
              <a:rPr lang="en-US" sz="1600" dirty="0" smtClean="0"/>
              <a:t>Recurarization has been reported after postoperative administration of: aminoglycoside, lincosamide, polypeptide and acylamino-penicillin antibiotics,</a:t>
            </a:r>
            <a:br>
              <a:rPr lang="en-US" sz="1600" dirty="0" smtClean="0"/>
            </a:br>
            <a:r>
              <a:rPr lang="en-US" sz="1600" dirty="0" smtClean="0"/>
              <a:t>quinidine, quinine, and magnesium salts.</a:t>
            </a:r>
          </a:p>
          <a:p>
            <a:pPr marL="0" indent="0">
              <a:spcBef>
                <a:spcPts val="0"/>
              </a:spcBef>
              <a:buNone/>
            </a:pPr>
            <a:r>
              <a:rPr lang="en-US" sz="1600" dirty="0" smtClean="0"/>
              <a:t> </a:t>
            </a:r>
          </a:p>
          <a:p>
            <a:pPr marL="0" indent="0">
              <a:buNone/>
            </a:pPr>
            <a:r>
              <a:rPr lang="en-US" sz="1600" dirty="0" smtClean="0"/>
              <a:t>Decreased effect: prior chronic administration of phenytoin or carbamazepine,</a:t>
            </a:r>
            <a:br>
              <a:rPr lang="en-US" sz="1600" dirty="0" smtClean="0"/>
            </a:br>
            <a:r>
              <a:rPr lang="en-US" sz="1600" dirty="0" smtClean="0"/>
              <a:t>protease inhibitors (gabexate, ulinastatin)</a:t>
            </a:r>
          </a:p>
          <a:p>
            <a:pPr marL="0" indent="0">
              <a:spcBef>
                <a:spcPts val="0"/>
              </a:spcBef>
              <a:buNone/>
            </a:pPr>
            <a:r>
              <a:rPr lang="en-US" sz="1600" dirty="0" smtClean="0"/>
              <a:t> </a:t>
            </a:r>
          </a:p>
          <a:p>
            <a:pPr marL="0" indent="0">
              <a:buNone/>
            </a:pPr>
            <a:r>
              <a:rPr lang="en-US" sz="1600" dirty="0" smtClean="0"/>
              <a:t>Variable effect: administration of other nondepolarizing neuromuscular blocking agents in combination with ESMERON may produce attenuation or potentiation of the neuromuscular block, depending on the order of administration and the neuromuscular blocking agent used. Suxamethonium given after the administration of ESMERON may produce potentiation or attenuation of the neuromuscular blocking effect of ESMERON. ESMERON combined with lidocaine may result in a quicker onset of action of lidocaine.</a:t>
            </a:r>
          </a:p>
          <a:p>
            <a:pPr marL="0" indent="0">
              <a:buNone/>
            </a:pPr>
            <a:endParaRPr lang="en-US" sz="1600" dirty="0" smtClean="0"/>
          </a:p>
          <a:p>
            <a:pPr marL="0" indent="0">
              <a:buNone/>
            </a:pPr>
            <a:r>
              <a:rPr lang="en-US" sz="1600" i="1" dirty="0" smtClean="0"/>
              <a:t>Pediatric patients</a:t>
            </a:r>
            <a:endParaRPr lang="en-US" sz="1600" dirty="0" smtClean="0"/>
          </a:p>
          <a:p>
            <a:pPr marL="0" indent="0">
              <a:buNone/>
            </a:pPr>
            <a:r>
              <a:rPr lang="en-US" sz="1600" dirty="0" smtClean="0"/>
              <a:t>No formal interaction studies have been performed. The above mentioned interactions for adults and their special warnings and precautions for use should also be taken into account for pediatric patients.</a:t>
            </a:r>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 </a:t>
            </a:r>
          </a:p>
          <a:p>
            <a:pPr marL="0" indent="0">
              <a:buNone/>
            </a:pPr>
            <a:endParaRPr lang="en-US" sz="14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42</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100" dirty="0" smtClean="0"/>
              <a:t>Selected Safety Information About ESMERON</a:t>
            </a:r>
            <a:r>
              <a:rPr lang="en-US" sz="3100" baseline="30000" dirty="0" smtClean="0">
                <a:ea typeface="MS PGothic" pitchFamily="34" charset="-128"/>
                <a:cs typeface="Arial" charset="0"/>
              </a:rPr>
              <a:t>®</a:t>
            </a:r>
            <a:r>
              <a:rPr lang="en-US" sz="3100" dirty="0" smtClean="0"/>
              <a:t> (rocuronium bromide)</a:t>
            </a:r>
            <a:r>
              <a:rPr lang="en-US" sz="3100" baseline="30000" dirty="0" smtClean="0"/>
              <a:t>1 </a:t>
            </a:r>
            <a:r>
              <a:rPr lang="en-US" sz="3100" i="1" dirty="0" smtClean="0"/>
              <a:t>(continued)</a:t>
            </a:r>
            <a:endParaRPr lang="en-US" sz="3100" i="1" baseline="30000" dirty="0"/>
          </a:p>
        </p:txBody>
      </p:sp>
      <p:sp>
        <p:nvSpPr>
          <p:cNvPr id="33795" name="Content Placeholder 2"/>
          <p:cNvSpPr>
            <a:spLocks noGrp="1"/>
          </p:cNvSpPr>
          <p:nvPr>
            <p:ph idx="1"/>
          </p:nvPr>
        </p:nvSpPr>
        <p:spPr/>
        <p:txBody>
          <a:bodyPr>
            <a:noAutofit/>
          </a:bodyPr>
          <a:lstStyle/>
          <a:p>
            <a:pPr marL="0" indent="0">
              <a:buNone/>
            </a:pPr>
            <a:r>
              <a:rPr lang="en-US" sz="1600" b="1" dirty="0" smtClean="0"/>
              <a:t>Adverse Events</a:t>
            </a:r>
            <a:endParaRPr lang="en-US" sz="1600" dirty="0" smtClean="0"/>
          </a:p>
          <a:p>
            <a:pPr marL="0" indent="0">
              <a:buNone/>
            </a:pPr>
            <a:r>
              <a:rPr lang="en-US" sz="1600" dirty="0" smtClean="0"/>
              <a:t>The most commonly occurring adverse drug reactions include injection site pain/reaction, changes in vital signs and prolonged neuromuscular block. The most frequently reported serious adverse drug reactions during postmarketing surveillance are anaphylactic and anaphylactoid reactions and associated symptoms.</a:t>
            </a:r>
          </a:p>
          <a:p>
            <a:pPr marL="0" indent="0">
              <a:buNone/>
            </a:pPr>
            <a:r>
              <a:rPr lang="en-US" sz="1600" dirty="0" smtClean="0"/>
              <a:t> </a:t>
            </a:r>
          </a:p>
          <a:p>
            <a:pPr marL="0" indent="0">
              <a:buNone/>
            </a:pPr>
            <a:r>
              <a:rPr lang="en-US" sz="1600" dirty="0" smtClean="0"/>
              <a:t>Although very rare, severe anaphylactic reactions to neuromuscular blocking agents,</a:t>
            </a:r>
            <a:br>
              <a:rPr lang="en-US" sz="1600" dirty="0" smtClean="0"/>
            </a:br>
            <a:r>
              <a:rPr lang="en-US" sz="1600" dirty="0" smtClean="0"/>
              <a:t>including ESMERON, have been reported. Anaphylactic/anaphylactoid reactions are: bronchospasm, cardiovascular changes (eg, hypotension, tachycardia, circulatory collapse–shock), and cutaneous changes (eg, angioedema, urticaria). These reactions have, in some cases, been fatal. Due to the possible severity of these reactions, one should always assume they may occur and take the necessary precautions</a:t>
            </a:r>
            <a:r>
              <a:rPr lang="en-US" sz="1600" i="1" dirty="0" smtClean="0"/>
              <a:t>. </a:t>
            </a:r>
            <a:r>
              <a:rPr lang="en-US" sz="1600" dirty="0" smtClean="0"/>
              <a:t>Since neuromuscular blocking agents are known to be capable of inducing histamine release both locally at the site of injection and systemically, the possible occurrence of itching and erythematous reactions at the site of injection and/or generalized histaminoid (anaphylactoid) reactions should always be taken into consideration when administering these drugs. In clinical studies only a slight increase in mean plasma histamine levels has been observed following rapid bolus administration of rocuronium bromide 0.3-0.9 mg.kg</a:t>
            </a:r>
            <a:r>
              <a:rPr lang="en-US" sz="1600" baseline="30000" dirty="0" smtClean="0"/>
              <a:t>-1</a:t>
            </a:r>
            <a:r>
              <a:rPr lang="en-US" sz="1600" dirty="0" smtClean="0"/>
              <a:t>. </a:t>
            </a:r>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 </a:t>
            </a:r>
          </a:p>
          <a:p>
            <a:pPr marL="0" indent="0">
              <a:buNone/>
            </a:pPr>
            <a:endParaRPr lang="en-US" sz="16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43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100" dirty="0" smtClean="0"/>
              <a:t>Selected Safety Information About ESMERON</a:t>
            </a:r>
            <a:r>
              <a:rPr lang="en-US" sz="3100" baseline="30000" dirty="0" smtClean="0">
                <a:ea typeface="MS PGothic" pitchFamily="34" charset="-128"/>
                <a:cs typeface="Arial" charset="0"/>
              </a:rPr>
              <a:t>®</a:t>
            </a:r>
            <a:r>
              <a:rPr lang="en-US" sz="3100" dirty="0" smtClean="0"/>
              <a:t> (rocuronium bromide)</a:t>
            </a:r>
            <a:r>
              <a:rPr lang="en-US" sz="3100" baseline="30000" dirty="0" smtClean="0"/>
              <a:t>1 </a:t>
            </a:r>
            <a:r>
              <a:rPr lang="en-US" sz="3100" i="1" dirty="0" smtClean="0"/>
              <a:t>(continued)</a:t>
            </a:r>
            <a:endParaRPr lang="en-US" sz="3100" i="1" baseline="30000" dirty="0"/>
          </a:p>
        </p:txBody>
      </p:sp>
      <p:sp>
        <p:nvSpPr>
          <p:cNvPr id="33795" name="Content Placeholder 2"/>
          <p:cNvSpPr>
            <a:spLocks noGrp="1"/>
          </p:cNvSpPr>
          <p:nvPr>
            <p:ph idx="1"/>
          </p:nvPr>
        </p:nvSpPr>
        <p:spPr/>
        <p:txBody>
          <a:bodyPr>
            <a:noAutofit/>
          </a:bodyPr>
          <a:lstStyle/>
          <a:p>
            <a:pPr marL="0" indent="0">
              <a:buNone/>
            </a:pPr>
            <a:r>
              <a:rPr lang="en-US" sz="1600" i="1" dirty="0" smtClean="0"/>
              <a:t>Pediatric patients</a:t>
            </a:r>
            <a:endParaRPr lang="en-US" sz="1600" dirty="0" smtClean="0"/>
          </a:p>
          <a:p>
            <a:pPr marL="0" indent="0">
              <a:buNone/>
            </a:pPr>
            <a:r>
              <a:rPr lang="en-US" sz="1600" dirty="0" smtClean="0"/>
              <a:t>A meta-analysis of 11 clinical studies in pediatric patients (N=704) with rocuronium bromide (up to 1 mg/kg) showed that tachycardia was identified as adverse drug reaction with a frequency of 1.4%.</a:t>
            </a:r>
          </a:p>
          <a:p>
            <a:pPr marL="0" indent="0">
              <a:buNone/>
            </a:pPr>
            <a:r>
              <a:rPr lang="en-US" sz="1600" dirty="0" smtClean="0"/>
              <a:t> </a:t>
            </a:r>
          </a:p>
          <a:p>
            <a:pPr marL="0" indent="0">
              <a:buNone/>
            </a:pPr>
            <a:r>
              <a:rPr lang="en-US" sz="1600" dirty="0" smtClean="0"/>
              <a:t> </a:t>
            </a:r>
          </a:p>
          <a:p>
            <a:pPr marL="0" indent="0">
              <a:buNone/>
            </a:pPr>
            <a:r>
              <a:rPr lang="en-US" sz="1600" dirty="0" smtClean="0"/>
              <a:t> </a:t>
            </a:r>
          </a:p>
          <a:p>
            <a:pPr marL="0" indent="0">
              <a:buNone/>
            </a:pPr>
            <a:r>
              <a:rPr lang="en-US" sz="1600" dirty="0" smtClean="0"/>
              <a:t> </a:t>
            </a:r>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r>
              <a:rPr lang="en-US" sz="1600" dirty="0" smtClean="0"/>
              <a:t> </a:t>
            </a:r>
          </a:p>
          <a:p>
            <a:pPr marL="0" indent="0">
              <a:buNone/>
            </a:pPr>
            <a:endParaRPr lang="en-US" sz="1400" dirty="0" smtClean="0">
              <a:latin typeface="Arial" pitchFamily="34" charset="0"/>
              <a:cs typeface="Arial" pitchFamily="34" charset="0"/>
            </a:endParaRPr>
          </a:p>
        </p:txBody>
      </p:sp>
      <p:sp>
        <p:nvSpPr>
          <p:cNvPr id="5" name="Rectangle 4"/>
          <p:cNvSpPr/>
          <p:nvPr/>
        </p:nvSpPr>
        <p:spPr>
          <a:xfrm>
            <a:off x="51743" y="6520011"/>
            <a:ext cx="7006385" cy="276999"/>
          </a:xfrm>
          <a:prstGeom prst="rect">
            <a:avLst/>
          </a:prstGeom>
        </p:spPr>
        <p:txBody>
          <a:bodyPr wrap="square">
            <a:spAutoFit/>
          </a:bodyPr>
          <a:lstStyle/>
          <a:p>
            <a:pPr defTabSz="914400"/>
            <a:r>
              <a:rPr lang="en-US" sz="1200" b="1" dirty="0" smtClean="0">
                <a:solidFill>
                  <a:srgbClr val="292523"/>
                </a:solidFill>
                <a:ea typeface="MS PGothic" pitchFamily="34" charset="-128"/>
                <a:cs typeface="Arial" charset="0"/>
              </a:rPr>
              <a:t>1. </a:t>
            </a:r>
            <a:r>
              <a:rPr lang="en-US" sz="1200" dirty="0" smtClean="0">
                <a:solidFill>
                  <a:srgbClr val="292523"/>
                </a:solidFill>
                <a:ea typeface="MS PGothic" pitchFamily="34" charset="-128"/>
                <a:cs typeface="Arial" charset="0"/>
              </a:rPr>
              <a:t>ESMERON</a:t>
            </a:r>
            <a:r>
              <a:rPr lang="en-US" sz="1200" baseline="30000" dirty="0" smtClean="0">
                <a:solidFill>
                  <a:srgbClr val="292523"/>
                </a:solidFill>
                <a:ea typeface="MS PGothic" pitchFamily="34" charset="-128"/>
                <a:cs typeface="Arial" charset="0"/>
              </a:rPr>
              <a:t>®</a:t>
            </a:r>
            <a:r>
              <a:rPr lang="en-US" sz="1200" dirty="0" smtClean="0">
                <a:solidFill>
                  <a:srgbClr val="292523"/>
                </a:solidFill>
                <a:ea typeface="MS PGothic" pitchFamily="34" charset="-128"/>
                <a:cs typeface="Arial" charset="0"/>
              </a:rPr>
              <a:t> (rocuronium </a:t>
            </a:r>
            <a:r>
              <a:rPr lang="en-US" sz="1200" dirty="0" smtClean="0">
                <a:solidFill>
                  <a:srgbClr val="292523"/>
                </a:solidFill>
                <a:ea typeface="+mn-ea"/>
                <a:cs typeface="Arial" charset="0"/>
              </a:rPr>
              <a:t>bromide</a:t>
            </a:r>
            <a:r>
              <a:rPr lang="en-US" sz="1200" dirty="0" smtClean="0">
                <a:solidFill>
                  <a:srgbClr val="292523"/>
                </a:solidFill>
                <a:ea typeface="MS PGothic" pitchFamily="34" charset="-128"/>
                <a:cs typeface="Arial" charset="0"/>
              </a:rPr>
              <a:t>). Summary of Product Characteristics. March 2008.</a:t>
            </a:r>
            <a:endParaRPr lang="en-US" sz="1200" dirty="0">
              <a:solidFill>
                <a:srgbClr val="292523"/>
              </a:solidFill>
              <a:ea typeface="+mn-ea"/>
              <a:cs typeface="Arial" charset="0"/>
            </a:endParaRPr>
          </a:p>
        </p:txBody>
      </p:sp>
      <p:sp>
        <p:nvSpPr>
          <p:cNvPr id="3" name="Tijdelijke aanduiding voor dianummer 2"/>
          <p:cNvSpPr>
            <a:spLocks noGrp="1"/>
          </p:cNvSpPr>
          <p:nvPr>
            <p:ph type="sldNum" sz="quarter" idx="12"/>
          </p:nvPr>
        </p:nvSpPr>
        <p:spPr/>
        <p:txBody>
          <a:bodyPr/>
          <a:lstStyle/>
          <a:p>
            <a:pPr>
              <a:defRPr/>
            </a:pPr>
            <a:fld id="{15C4E746-D034-4649-BF85-6F3998F13391}" type="slidenum">
              <a:rPr lang="en-US" smtClean="0"/>
              <a:pPr>
                <a:defRPr/>
              </a:pPr>
              <a:t>44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879485" y="6078538"/>
            <a:ext cx="7929563" cy="708025"/>
          </a:xfrm>
          <a:prstGeom prst="rect">
            <a:avLst/>
          </a:prstGeom>
          <a:noFill/>
          <a:ln w="12700">
            <a:noFill/>
            <a:miter lim="800000"/>
            <a:headEnd/>
            <a:tailEnd/>
          </a:ln>
        </p:spPr>
        <p:txBody>
          <a:bodyPr lIns="92188" tIns="45286" rIns="92188" bIns="45286" anchor="b"/>
          <a:lstStyle/>
          <a:p>
            <a:pPr defTabSz="1012825">
              <a:lnSpc>
                <a:spcPct val="95000"/>
              </a:lnSpc>
              <a:spcBef>
                <a:spcPct val="10000"/>
              </a:spcBef>
              <a:spcAft>
                <a:spcPct val="30000"/>
              </a:spcAft>
              <a:buClr>
                <a:srgbClr val="FFCC00"/>
              </a:buClr>
              <a:buSzPct val="100000"/>
              <a:tabLst>
                <a:tab pos="3889375" algn="ctr"/>
                <a:tab pos="7602538" algn="r"/>
              </a:tabLst>
            </a:pPr>
            <a:r>
              <a:rPr lang="en-US" sz="1200" dirty="0">
                <a:solidFill>
                  <a:srgbClr val="292523"/>
                </a:solidFill>
                <a:latin typeface="Arial" pitchFamily="34" charset="0"/>
                <a:ea typeface="+mn-ea"/>
                <a:cs typeface="Arial" pitchFamily="34" charset="0"/>
              </a:rPr>
              <a:t>Copyright © 2011 </a:t>
            </a:r>
            <a:r>
              <a:rPr lang="en-US" sz="1200" dirty="0" smtClean="0">
                <a:solidFill>
                  <a:srgbClr val="292523"/>
                </a:solidFill>
                <a:latin typeface="Arial" pitchFamily="34" charset="0"/>
                <a:ea typeface="+mn-ea"/>
                <a:cs typeface="Arial" pitchFamily="34" charset="0"/>
              </a:rPr>
              <a:t>Merck Sharp &amp; </a:t>
            </a:r>
            <a:r>
              <a:rPr lang="en-US" sz="1200" dirty="0">
                <a:solidFill>
                  <a:srgbClr val="292523"/>
                </a:solidFill>
                <a:latin typeface="Arial" pitchFamily="34" charset="0"/>
                <a:ea typeface="+mn-ea"/>
                <a:cs typeface="Arial" pitchFamily="34" charset="0"/>
              </a:rPr>
              <a:t>Dohme Corp., a subsidiary of Merck &amp; Co., Inc., Whitehouse Station, NJ, USA.</a:t>
            </a:r>
          </a:p>
          <a:p>
            <a:pPr defTabSz="1012825">
              <a:tabLst>
                <a:tab pos="3889375" algn="ctr"/>
                <a:tab pos="7602538" algn="r"/>
              </a:tabLst>
            </a:pPr>
            <a:r>
              <a:rPr lang="en-US" sz="1200" dirty="0">
                <a:solidFill>
                  <a:srgbClr val="292523"/>
                </a:solidFill>
                <a:latin typeface="Arial" pitchFamily="34" charset="0"/>
                <a:ea typeface="+mn-ea"/>
                <a:cs typeface="Arial" pitchFamily="34" charset="0"/>
              </a:rPr>
              <a:t>All rights reserved</a:t>
            </a:r>
            <a:r>
              <a:rPr lang="en-US" sz="1200" dirty="0" smtClean="0">
                <a:solidFill>
                  <a:srgbClr val="292523"/>
                </a:solidFill>
                <a:latin typeface="Arial" pitchFamily="34" charset="0"/>
                <a:ea typeface="+mn-ea"/>
                <a:cs typeface="Arial" pitchFamily="34" charset="0"/>
              </a:rPr>
              <a:t>. </a:t>
            </a:r>
            <a:r>
              <a:rPr lang="en-US" sz="1200" dirty="0" smtClean="0"/>
              <a:t>ANES-1021472-0000 </a:t>
            </a:r>
            <a:r>
              <a:rPr lang="en-US" sz="1200" dirty="0" smtClean="0">
                <a:solidFill>
                  <a:srgbClr val="292523"/>
                </a:solidFill>
                <a:latin typeface="Arial" pitchFamily="34" charset="0"/>
                <a:ea typeface="+mn-ea"/>
                <a:cs typeface="Arial" pitchFamily="34" charset="0"/>
              </a:rPr>
              <a:t> </a:t>
            </a:r>
            <a:r>
              <a:rPr lang="en-US" sz="1200" dirty="0" smtClean="0">
                <a:solidFill>
                  <a:srgbClr val="292523"/>
                </a:solidFill>
              </a:rPr>
              <a:t>0</a:t>
            </a:r>
            <a:r>
              <a:rPr lang="en-US" sz="1200" dirty="0" smtClean="0">
                <a:solidFill>
                  <a:srgbClr val="292523"/>
                </a:solidFill>
                <a:ea typeface="+mn-ea"/>
                <a:cs typeface="Arial" charset="0"/>
              </a:rPr>
              <a:t>1/12</a:t>
            </a:r>
            <a:endParaRPr lang="en-US" sz="1200" dirty="0">
              <a:solidFill>
                <a:srgbClr val="292523"/>
              </a:solidFill>
              <a:latin typeface="Arial" pitchFamily="34" charset="0"/>
              <a:ea typeface="+mn-ea"/>
              <a:cs typeface="Arial" pitchFamily="34" charset="0"/>
            </a:endParaRPr>
          </a:p>
        </p:txBody>
      </p:sp>
      <p:pic>
        <p:nvPicPr>
          <p:cNvPr id="3" name="Picture 2" descr="http://www.saarathicares.com/MSD_Logo_190205108_st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818" y="6256572"/>
            <a:ext cx="762000" cy="331788"/>
          </a:xfrm>
          <a:prstGeom prst="rect">
            <a:avLst/>
          </a:prstGeom>
          <a:noFill/>
          <a:ln w="9525">
            <a:noFill/>
            <a:miter lim="800000"/>
            <a:headEnd/>
            <a:tailEnd/>
          </a:ln>
        </p:spPr>
      </p:pic>
      <p:sp>
        <p:nvSpPr>
          <p:cNvPr id="4" name="Rectangle 3"/>
          <p:cNvSpPr/>
          <p:nvPr/>
        </p:nvSpPr>
        <p:spPr>
          <a:xfrm>
            <a:off x="152400" y="3276600"/>
            <a:ext cx="8991600" cy="338554"/>
          </a:xfrm>
          <a:prstGeom prst="rect">
            <a:avLst/>
          </a:prstGeom>
        </p:spPr>
        <p:txBody>
          <a:bodyPr wrap="square">
            <a:spAutoFit/>
          </a:bodyPr>
          <a:lstStyle/>
          <a:p>
            <a:pPr defTabSz="914400"/>
            <a:r>
              <a:rPr lang="en-US" sz="1600" b="1" dirty="0" smtClean="0">
                <a:solidFill>
                  <a:srgbClr val="292523"/>
                </a:solidFill>
                <a:ea typeface="+mn-ea"/>
                <a:cs typeface="Arial" charset="0"/>
              </a:rPr>
              <a:t>For additional safety information, please consult the Summary of Product Characteristics.</a:t>
            </a:r>
            <a:endParaRPr lang="en-US" sz="1600" dirty="0">
              <a:solidFill>
                <a:srgbClr val="292523"/>
              </a:solidFill>
              <a:ea typeface="+mn-ea"/>
              <a:cs typeface="Arial" charset="0"/>
            </a:endParaRPr>
          </a:p>
        </p:txBody>
      </p:sp>
      <p:sp>
        <p:nvSpPr>
          <p:cNvPr id="5" name="Tijdelijke aanduiding voor dianummer 4"/>
          <p:cNvSpPr>
            <a:spLocks noGrp="1"/>
          </p:cNvSpPr>
          <p:nvPr>
            <p:ph type="sldNum" sz="quarter" idx="12"/>
          </p:nvPr>
        </p:nvSpPr>
        <p:spPr/>
        <p:txBody>
          <a:bodyPr/>
          <a:lstStyle/>
          <a:p>
            <a:pPr>
              <a:defRPr/>
            </a:pPr>
            <a:fld id="{C83CB88E-C443-460E-BC70-4AD20B32437F}" type="slidenum">
              <a:rPr lang="en-US" smtClean="0"/>
              <a:pPr>
                <a:defRPr/>
              </a:pPr>
              <a:t>45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smtClean="0"/>
              <a:t>JPM  9 9 2010  Anesthesie voor bariatrische heelk</a:t>
            </a:r>
            <a:endParaRPr lang="nl-NL"/>
          </a:p>
        </p:txBody>
      </p:sp>
      <p:sp>
        <p:nvSpPr>
          <p:cNvPr id="12" name="Slide Number Placeholder 6"/>
          <p:cNvSpPr>
            <a:spLocks noGrp="1"/>
          </p:cNvSpPr>
          <p:nvPr>
            <p:ph type="sldNum" sz="quarter" idx="12"/>
          </p:nvPr>
        </p:nvSpPr>
        <p:spPr/>
        <p:txBody>
          <a:bodyPr/>
          <a:lstStyle/>
          <a:p>
            <a:fld id="{9705D6CD-E1DF-D347-99C4-6DFD33FC3441}" type="slidenum">
              <a:rPr lang="nl-NL"/>
              <a:pPr/>
              <a:t>46</a:t>
            </a:fld>
            <a:endParaRPr lang="nl-NL"/>
          </a:p>
        </p:txBody>
      </p:sp>
      <p:sp>
        <p:nvSpPr>
          <p:cNvPr id="527362" name="Rectangle 2"/>
          <p:cNvSpPr>
            <a:spLocks noGrp="1" noChangeArrowheads="1"/>
          </p:cNvSpPr>
          <p:nvPr>
            <p:ph type="title"/>
          </p:nvPr>
        </p:nvSpPr>
        <p:spPr>
          <a:xfrm>
            <a:off x="685800" y="152400"/>
            <a:ext cx="8458200" cy="1066800"/>
          </a:xfrm>
        </p:spPr>
        <p:txBody>
          <a:bodyPr/>
          <a:lstStyle/>
          <a:p>
            <a:r>
              <a:rPr lang="en-US" sz="4000" dirty="0" smtClean="0"/>
              <a:t>But if patient breaths against ventilator: </a:t>
            </a:r>
            <a:r>
              <a:rPr lang="en-US" sz="4000" dirty="0" err="1" smtClean="0"/>
              <a:t>Valsalva</a:t>
            </a:r>
            <a:r>
              <a:rPr lang="en-US" sz="4000" dirty="0" smtClean="0"/>
              <a:t> effect</a:t>
            </a:r>
            <a:endParaRPr lang="en-US" sz="4000" dirty="0"/>
          </a:p>
        </p:txBody>
      </p:sp>
      <p:graphicFrame>
        <p:nvGraphicFramePr>
          <p:cNvPr id="527363" name="Object 3"/>
          <p:cNvGraphicFramePr>
            <a:graphicFrameLocks noGrp="1" noChangeAspect="1"/>
          </p:cNvGraphicFramePr>
          <p:nvPr>
            <p:ph sz="half" idx="2"/>
          </p:nvPr>
        </p:nvGraphicFramePr>
        <p:xfrm>
          <a:off x="4714875" y="3605213"/>
          <a:ext cx="4414838" cy="2409825"/>
        </p:xfrm>
        <a:graphic>
          <a:graphicData uri="http://schemas.openxmlformats.org/presentationml/2006/ole">
            <mc:AlternateContent xmlns:mc="http://schemas.openxmlformats.org/markup-compatibility/2006">
              <mc:Choice xmlns:v="urn:schemas-microsoft-com:vml" Requires="v">
                <p:oleObj spid="_x0000_s24589" name="Grafiek" r:id="rId4" imgW="6946900" imgH="3797300" progId="Excel.Sheet.8">
                  <p:embed/>
                </p:oleObj>
              </mc:Choice>
              <mc:Fallback>
                <p:oleObj name="Grafiek" r:id="rId4" imgW="6946900" imgH="3797300"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605213"/>
                        <a:ext cx="4414838" cy="240982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527364" name="Rectangle 4"/>
          <p:cNvSpPr>
            <a:spLocks noGrp="1" noChangeArrowheads="1"/>
          </p:cNvSpPr>
          <p:nvPr>
            <p:ph type="body" idx="4294967295"/>
          </p:nvPr>
        </p:nvSpPr>
        <p:spPr>
          <a:xfrm>
            <a:off x="1219200" y="1524000"/>
            <a:ext cx="7924800" cy="2112963"/>
          </a:xfrm>
        </p:spPr>
        <p:txBody>
          <a:bodyPr/>
          <a:lstStyle/>
          <a:p>
            <a:pPr>
              <a:lnSpc>
                <a:spcPct val="90000"/>
              </a:lnSpc>
            </a:pPr>
            <a:r>
              <a:rPr lang="en-US" sz="2800" dirty="0" err="1"/>
              <a:t>Valsalva</a:t>
            </a:r>
            <a:r>
              <a:rPr lang="en-US" sz="2800" dirty="0"/>
              <a:t> is an active muscle contraction different from breathing</a:t>
            </a:r>
            <a:r>
              <a:rPr lang="en-US" sz="2800" dirty="0" smtClean="0"/>
              <a:t> </a:t>
            </a:r>
          </a:p>
          <a:p>
            <a:pPr lvl="1">
              <a:lnSpc>
                <a:spcPct val="90000"/>
              </a:lnSpc>
            </a:pPr>
            <a:r>
              <a:rPr lang="en-US" sz="2400" dirty="0" smtClean="0"/>
              <a:t>It increases </a:t>
            </a:r>
            <a:r>
              <a:rPr lang="en-US" sz="2400" dirty="0"/>
              <a:t>the abdominal </a:t>
            </a:r>
            <a:r>
              <a:rPr lang="en-US" sz="2400" dirty="0" smtClean="0"/>
              <a:t>pressure to block inspiration</a:t>
            </a:r>
          </a:p>
          <a:p>
            <a:pPr>
              <a:lnSpc>
                <a:spcPct val="90000"/>
              </a:lnSpc>
            </a:pPr>
            <a:r>
              <a:rPr lang="en-US" sz="2800" dirty="0" smtClean="0"/>
              <a:t>Preventable by support ventilation</a:t>
            </a:r>
            <a:endParaRPr lang="en-US" dirty="0" smtClean="0"/>
          </a:p>
        </p:txBody>
      </p:sp>
      <p:grpSp>
        <p:nvGrpSpPr>
          <p:cNvPr id="2" name="Group 5"/>
          <p:cNvGrpSpPr>
            <a:grpSpLocks/>
          </p:cNvGrpSpPr>
          <p:nvPr/>
        </p:nvGrpSpPr>
        <p:grpSpPr bwMode="auto">
          <a:xfrm>
            <a:off x="0" y="3602038"/>
            <a:ext cx="4838700" cy="2419350"/>
            <a:chOff x="0" y="2269"/>
            <a:chExt cx="3048" cy="1524"/>
          </a:xfrm>
        </p:grpSpPr>
        <p:graphicFrame>
          <p:nvGraphicFramePr>
            <p:cNvPr id="527366" name="Object 6"/>
            <p:cNvGraphicFramePr>
              <a:graphicFrameLocks noChangeAspect="1"/>
            </p:cNvGraphicFramePr>
            <p:nvPr/>
          </p:nvGraphicFramePr>
          <p:xfrm>
            <a:off x="0" y="2269"/>
            <a:ext cx="3048" cy="1524"/>
          </p:xfrm>
          <a:graphic>
            <a:graphicData uri="http://schemas.openxmlformats.org/presentationml/2006/ole">
              <mc:AlternateContent xmlns:mc="http://schemas.openxmlformats.org/markup-compatibility/2006">
                <mc:Choice xmlns:v="urn:schemas-microsoft-com:vml" Requires="v">
                  <p:oleObj spid="_x0000_s24590" name="Worksheet" r:id="rId7" imgW="6896100" imgH="3454400" progId="Excel.Sheet.8">
                    <p:embed/>
                  </p:oleObj>
                </mc:Choice>
                <mc:Fallback>
                  <p:oleObj name="Worksheet" r:id="rId7" imgW="6896100" imgH="3454400"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69"/>
                          <a:ext cx="3048" cy="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7367" name="Line 7"/>
            <p:cNvSpPr>
              <a:spLocks noChangeShapeType="1"/>
            </p:cNvSpPr>
            <p:nvPr/>
          </p:nvSpPr>
          <p:spPr bwMode="auto">
            <a:xfrm>
              <a:off x="385" y="3521"/>
              <a:ext cx="590" cy="0"/>
            </a:xfrm>
            <a:prstGeom prst="line">
              <a:avLst/>
            </a:prstGeom>
            <a:noFill/>
            <a:ln w="34925" cap="sq">
              <a:solidFill>
                <a:srgbClr val="FF0000"/>
              </a:solidFill>
              <a:round/>
              <a:headEnd type="none" w="sm" len="sm"/>
              <a:tailEnd type="none" w="sm" len="sm"/>
            </a:ln>
            <a:effectLst/>
          </p:spPr>
          <p:txBody>
            <a:bodyPr wrap="none">
              <a:prstTxWarp prst="textNoShape">
                <a:avLst/>
              </a:prstTxWarp>
            </a:bodyPr>
            <a:lstStyle/>
            <a:p>
              <a:endParaRPr lang="en-US"/>
            </a:p>
          </p:txBody>
        </p:sp>
        <p:sp>
          <p:nvSpPr>
            <p:cNvPr id="527368" name="Line 8"/>
            <p:cNvSpPr>
              <a:spLocks noChangeShapeType="1"/>
            </p:cNvSpPr>
            <p:nvPr/>
          </p:nvSpPr>
          <p:spPr bwMode="auto">
            <a:xfrm>
              <a:off x="975" y="3521"/>
              <a:ext cx="590" cy="0"/>
            </a:xfrm>
            <a:prstGeom prst="line">
              <a:avLst/>
            </a:prstGeom>
            <a:noFill/>
            <a:ln w="34925" cap="sq">
              <a:solidFill>
                <a:srgbClr val="800000"/>
              </a:solidFill>
              <a:round/>
              <a:headEnd type="none" w="sm" len="sm"/>
              <a:tailEnd type="none" w="sm" len="sm"/>
            </a:ln>
            <a:effectLst/>
          </p:spPr>
          <p:txBody>
            <a:bodyPr wrap="none">
              <a:prstTxWarp prst="textNoShape">
                <a:avLst/>
              </a:prstTxWarp>
            </a:bodyPr>
            <a:lstStyle/>
            <a:p>
              <a:endParaRPr lang="en-US"/>
            </a:p>
          </p:txBody>
        </p:sp>
        <p:sp>
          <p:nvSpPr>
            <p:cNvPr id="527369" name="Line 9"/>
            <p:cNvSpPr>
              <a:spLocks noChangeShapeType="1"/>
            </p:cNvSpPr>
            <p:nvPr/>
          </p:nvSpPr>
          <p:spPr bwMode="auto">
            <a:xfrm>
              <a:off x="1565" y="3521"/>
              <a:ext cx="590" cy="0"/>
            </a:xfrm>
            <a:prstGeom prst="line">
              <a:avLst/>
            </a:prstGeom>
            <a:noFill/>
            <a:ln w="34925" cap="sq">
              <a:solidFill>
                <a:srgbClr val="00FF00"/>
              </a:solidFill>
              <a:round/>
              <a:headEnd type="none" w="sm" len="sm"/>
              <a:tailEnd type="none" w="sm" len="sm"/>
            </a:ln>
            <a:effectLst/>
          </p:spPr>
          <p:txBody>
            <a:bodyPr wrap="none">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JPM  9 9 2010  Anesthesie voor bariatrische heelk</a:t>
            </a:r>
            <a:endParaRPr lang="nl-NL"/>
          </a:p>
        </p:txBody>
      </p:sp>
      <p:sp>
        <p:nvSpPr>
          <p:cNvPr id="9" name="Slide Number Placeholder 5"/>
          <p:cNvSpPr>
            <a:spLocks noGrp="1"/>
          </p:cNvSpPr>
          <p:nvPr>
            <p:ph type="sldNum" sz="quarter" idx="12"/>
          </p:nvPr>
        </p:nvSpPr>
        <p:spPr/>
        <p:txBody>
          <a:bodyPr/>
          <a:lstStyle/>
          <a:p>
            <a:fld id="{C66FDEE5-15E4-8142-81B2-83104DFF1296}" type="slidenum">
              <a:rPr lang="nl-NL"/>
              <a:pPr/>
              <a:t>47</a:t>
            </a:fld>
            <a:endParaRPr lang="nl-NL"/>
          </a:p>
        </p:txBody>
      </p:sp>
      <p:sp>
        <p:nvSpPr>
          <p:cNvPr id="505858" name="Rectangle 2"/>
          <p:cNvSpPr>
            <a:spLocks noGrp="1" noChangeArrowheads="1"/>
          </p:cNvSpPr>
          <p:nvPr>
            <p:ph type="title"/>
          </p:nvPr>
        </p:nvSpPr>
        <p:spPr>
          <a:xfrm>
            <a:off x="0" y="152400"/>
            <a:ext cx="9144000" cy="1066800"/>
          </a:xfrm>
        </p:spPr>
        <p:txBody>
          <a:bodyPr/>
          <a:lstStyle/>
          <a:p>
            <a:r>
              <a:rPr lang="en-US" sz="3600" dirty="0"/>
              <a:t>BMI effect on abdominal P/V relation</a:t>
            </a:r>
          </a:p>
        </p:txBody>
      </p:sp>
      <p:graphicFrame>
        <p:nvGraphicFramePr>
          <p:cNvPr id="505859" name="Object 3"/>
          <p:cNvGraphicFramePr>
            <a:graphicFrameLocks noChangeAspect="1"/>
          </p:cNvGraphicFramePr>
          <p:nvPr/>
        </p:nvGraphicFramePr>
        <p:xfrm>
          <a:off x="0" y="3429000"/>
          <a:ext cx="4500563" cy="3038475"/>
        </p:xfrm>
        <a:graphic>
          <a:graphicData uri="http://schemas.openxmlformats.org/presentationml/2006/ole">
            <mc:AlternateContent xmlns:mc="http://schemas.openxmlformats.org/markup-compatibility/2006">
              <mc:Choice xmlns:v="urn:schemas-microsoft-com:vml" Requires="v">
                <p:oleObj spid="_x0000_s25613" name="Grafiek" r:id="rId4" imgW="5257800" imgH="3378200" progId="Excel.Sheet.8">
                  <p:embed/>
                </p:oleObj>
              </mc:Choice>
              <mc:Fallback>
                <p:oleObj name="Grafiek" r:id="rId4" imgW="5257800" imgH="3378200"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00563" cy="3038475"/>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graphicFrame>
        <p:nvGraphicFramePr>
          <p:cNvPr id="505860" name="Object 4"/>
          <p:cNvGraphicFramePr>
            <a:graphicFrameLocks noChangeAspect="1"/>
          </p:cNvGraphicFramePr>
          <p:nvPr/>
        </p:nvGraphicFramePr>
        <p:xfrm>
          <a:off x="4643438" y="3429000"/>
          <a:ext cx="4510087" cy="3048000"/>
        </p:xfrm>
        <a:graphic>
          <a:graphicData uri="http://schemas.openxmlformats.org/presentationml/2006/ole">
            <mc:AlternateContent xmlns:mc="http://schemas.openxmlformats.org/markup-compatibility/2006">
              <mc:Choice xmlns:v="urn:schemas-microsoft-com:vml" Requires="v">
                <p:oleObj spid="_x0000_s25614" name="Worksheet" r:id="rId7" imgW="5270500" imgH="3390900" progId="Excel.Sheet.8">
                  <p:embed/>
                </p:oleObj>
              </mc:Choice>
              <mc:Fallback>
                <p:oleObj name="Worksheet" r:id="rId7" imgW="5270500" imgH="3390900" progId="Excel.Sheet.8">
                  <p:embed/>
                  <p:pic>
                    <p:nvPicPr>
                      <p:cNvPr id="0" name=""/>
                      <p:cNvPicPr>
                        <a:picLocks noRot="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3438" y="3429000"/>
                        <a:ext cx="4510087" cy="30480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505861" name="Rectangle 5"/>
          <p:cNvSpPr>
            <a:spLocks noGrp="1" noChangeArrowheads="1"/>
          </p:cNvSpPr>
          <p:nvPr>
            <p:ph type="body" idx="4294967295"/>
          </p:nvPr>
        </p:nvSpPr>
        <p:spPr>
          <a:xfrm>
            <a:off x="395288" y="1916113"/>
            <a:ext cx="7391400" cy="3332162"/>
          </a:xfrm>
        </p:spPr>
        <p:txBody>
          <a:bodyPr/>
          <a:lstStyle/>
          <a:p>
            <a:r>
              <a:rPr lang="en-US" sz="1800"/>
              <a:t>J Mulier ISPUB 2009</a:t>
            </a:r>
          </a:p>
          <a:p>
            <a:pPr lvl="1"/>
            <a:r>
              <a:rPr lang="en-US" sz="1600"/>
              <a:t>Pressure volume relation is linear</a:t>
            </a:r>
          </a:p>
          <a:p>
            <a:pPr lvl="1"/>
            <a:r>
              <a:rPr lang="en-US" sz="1600"/>
              <a:t>PV0   and E  define each patient</a:t>
            </a:r>
          </a:p>
          <a:p>
            <a:endParaRPr lang="en-US" sz="1800"/>
          </a:p>
          <a:p>
            <a:r>
              <a:rPr lang="en-US" sz="1800"/>
              <a:t>J Mulier IFSO 2007</a:t>
            </a:r>
          </a:p>
        </p:txBody>
      </p:sp>
      <p:pic>
        <p:nvPicPr>
          <p:cNvPr id="505862" name="Picture 6" descr="pressure-fig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87900" y="1484313"/>
            <a:ext cx="3416300" cy="18065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ooter Placeholder 5"/>
          <p:cNvSpPr>
            <a:spLocks noGrp="1"/>
          </p:cNvSpPr>
          <p:nvPr>
            <p:ph type="ftr" sz="quarter" idx="11"/>
          </p:nvPr>
        </p:nvSpPr>
        <p:spPr/>
        <p:txBody>
          <a:bodyPr/>
          <a:lstStyle/>
          <a:p>
            <a:r>
              <a:rPr lang="en-US" smtClean="0"/>
              <a:t>JPM  9 9 2010  Anesthesie voor bariatrische heelk</a:t>
            </a:r>
            <a:endParaRPr lang="nl-NL"/>
          </a:p>
        </p:txBody>
      </p:sp>
      <p:sp>
        <p:nvSpPr>
          <p:cNvPr id="74" name="Slide Number Placeholder 6"/>
          <p:cNvSpPr>
            <a:spLocks noGrp="1"/>
          </p:cNvSpPr>
          <p:nvPr>
            <p:ph type="sldNum" sz="quarter" idx="12"/>
          </p:nvPr>
        </p:nvSpPr>
        <p:spPr/>
        <p:txBody>
          <a:bodyPr/>
          <a:lstStyle/>
          <a:p>
            <a:fld id="{52DE94FB-8621-3042-8993-D7476C24B6A0}" type="slidenum">
              <a:rPr lang="nl-NL"/>
              <a:pPr/>
              <a:t>48</a:t>
            </a:fld>
            <a:endParaRPr lang="nl-NL"/>
          </a:p>
        </p:txBody>
      </p:sp>
      <p:sp>
        <p:nvSpPr>
          <p:cNvPr id="560130" name="Rectangle 2"/>
          <p:cNvSpPr>
            <a:spLocks noGrp="1" noChangeArrowheads="1"/>
          </p:cNvSpPr>
          <p:nvPr>
            <p:ph type="title"/>
          </p:nvPr>
        </p:nvSpPr>
        <p:spPr/>
        <p:txBody>
          <a:bodyPr/>
          <a:lstStyle/>
          <a:p>
            <a:r>
              <a:rPr lang="en-US"/>
              <a:t>E en PV0 determined by ?</a:t>
            </a:r>
          </a:p>
        </p:txBody>
      </p:sp>
      <p:graphicFrame>
        <p:nvGraphicFramePr>
          <p:cNvPr id="560131" name="Group 3"/>
          <p:cNvGraphicFramePr>
            <a:graphicFrameLocks noGrp="1"/>
          </p:cNvGraphicFramePr>
          <p:nvPr>
            <p:ph sz="half" idx="2"/>
          </p:nvPr>
        </p:nvGraphicFramePr>
        <p:xfrm>
          <a:off x="827088" y="1719263"/>
          <a:ext cx="8316912" cy="5377460"/>
        </p:xfrm>
        <a:graphic>
          <a:graphicData uri="http://schemas.openxmlformats.org/drawingml/2006/table">
            <a:tbl>
              <a:tblPr/>
              <a:tblGrid>
                <a:gridCol w="3035300"/>
                <a:gridCol w="1319212"/>
                <a:gridCol w="1323975"/>
                <a:gridCol w="1317625"/>
                <a:gridCol w="1320800"/>
              </a:tblGrid>
              <a:tr h="361950">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en-US" sz="1600" b="0" i="0" u="none" strike="noStrike" cap="none" normalizeH="0" baseline="0">
                          <a:ln>
                            <a:noFill/>
                          </a:ln>
                          <a:solidFill>
                            <a:schemeClr val="tx1"/>
                          </a:solidFill>
                          <a:effectLst/>
                          <a:latin typeface="Tahoma" charset="0"/>
                        </a:rPr>
                        <a:t>factors</a:t>
                      </a: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PV0</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P</a:t>
                      </a:r>
                      <a:r>
                        <a:rPr kumimoji="1" lang="nl-BE" sz="1600" b="0" i="0" u="none" strike="noStrike" cap="none" normalizeH="0" baseline="-25000">
                          <a:ln>
                            <a:noFill/>
                          </a:ln>
                          <a:solidFill>
                            <a:srgbClr val="4D4D4D"/>
                          </a:solidFill>
                          <a:effectLst/>
                          <a:latin typeface="Tahoma" charset="0"/>
                        </a:rPr>
                        <a:t>VO</a:t>
                      </a:r>
                      <a:r>
                        <a:rPr kumimoji="1" lang="nl-BE" sz="1600" b="0" i="0" u="none" strike="noStrike" cap="none" normalizeH="0" baseline="0">
                          <a:ln>
                            <a:noFill/>
                          </a:ln>
                          <a:solidFill>
                            <a:srgbClr val="4D4D4D"/>
                          </a:solidFill>
                          <a:effectLst/>
                          <a:latin typeface="Tahoma" charset="0"/>
                        </a:rPr>
                        <a:t> sig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E</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E sig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6075">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chemeClr val="bg2"/>
                          </a:solidFill>
                          <a:effectLst/>
                          <a:latin typeface="Tahoma" charset="0"/>
                        </a:rPr>
                        <a:t>Age</a:t>
                      </a:r>
                      <a:endParaRPr kumimoji="1" lang="nl-NL" sz="1600" b="0" i="0" u="none" strike="noStrike" cap="none" normalizeH="0" baseline="0">
                        <a:ln>
                          <a:noFill/>
                        </a:ln>
                        <a:solidFill>
                          <a:schemeClr val="bg2"/>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0.828</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Pos</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1" i="0" u="none" strike="noStrike" cap="none" normalizeH="0" baseline="0">
                          <a:ln>
                            <a:noFill/>
                          </a:ln>
                          <a:solidFill>
                            <a:srgbClr val="33CC33"/>
                          </a:solidFill>
                          <a:effectLst/>
                          <a:latin typeface="Tahoma" charset="0"/>
                        </a:rPr>
                        <a:t>0.003*</a:t>
                      </a:r>
                      <a:endParaRPr kumimoji="1" lang="nl-NL" sz="1600" b="1" i="0" u="none" strike="noStrike" cap="none" normalizeH="0" baseline="0">
                        <a:ln>
                          <a:noFill/>
                        </a:ln>
                        <a:solidFill>
                          <a:srgbClr val="33CC33"/>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Length</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0.356</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0.245</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chemeClr val="bg2"/>
                          </a:solidFill>
                          <a:effectLst/>
                          <a:latin typeface="Tahoma" charset="0"/>
                        </a:rPr>
                        <a:t>Body weigth</a:t>
                      </a:r>
                      <a:endParaRPr kumimoji="1" lang="nl-NL" sz="1600" b="0" i="0" u="none" strike="noStrike" cap="none" normalizeH="0" baseline="0">
                        <a:ln>
                          <a:noFill/>
                        </a:ln>
                        <a:solidFill>
                          <a:schemeClr val="bg2"/>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Pos</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1" i="0" u="none" strike="noStrike" cap="none" normalizeH="0" baseline="0">
                          <a:ln>
                            <a:noFill/>
                          </a:ln>
                          <a:solidFill>
                            <a:srgbClr val="33CC33"/>
                          </a:solidFill>
                          <a:effectLst/>
                          <a:latin typeface="Tahoma" charset="0"/>
                        </a:rPr>
                        <a:t>0.012*</a:t>
                      </a:r>
                      <a:endParaRPr kumimoji="1" lang="nl-NL" sz="1600" b="1" i="0" u="none" strike="noStrike" cap="none" normalizeH="0" baseline="0">
                        <a:ln>
                          <a:noFill/>
                        </a:ln>
                        <a:solidFill>
                          <a:srgbClr val="33CC33"/>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Pos</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0.294</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Bmi</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0.054</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0.272</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Sex</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0.596</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0.536</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chemeClr val="bg2"/>
                          </a:solidFill>
                          <a:effectLst/>
                          <a:latin typeface="Tahoma" charset="0"/>
                        </a:rPr>
                        <a:t>Gravidity</a:t>
                      </a:r>
                      <a:endParaRPr kumimoji="1" lang="nl-NL" sz="1600" b="0" i="0" u="none" strike="noStrike" cap="none" normalizeH="0" baseline="0">
                        <a:ln>
                          <a:noFill/>
                        </a:ln>
                        <a:solidFill>
                          <a:schemeClr val="bg2"/>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0.305</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1" i="0" u="none" strike="noStrike" cap="none" normalizeH="0" baseline="0">
                          <a:ln>
                            <a:noFill/>
                          </a:ln>
                          <a:solidFill>
                            <a:srgbClr val="FF3300"/>
                          </a:solidFill>
                          <a:effectLst/>
                          <a:latin typeface="Tahoma" charset="0"/>
                        </a:rPr>
                        <a:t>0.049*</a:t>
                      </a:r>
                      <a:endParaRPr kumimoji="1" lang="nl-NL" sz="1600" b="1" i="0" u="none" strike="noStrike" cap="none" normalizeH="0" baseline="0">
                        <a:ln>
                          <a:noFill/>
                        </a:ln>
                        <a:solidFill>
                          <a:srgbClr val="FF3300"/>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6075">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chemeClr val="bg2"/>
                          </a:solidFill>
                          <a:effectLst/>
                          <a:latin typeface="Tahoma" charset="0"/>
                        </a:rPr>
                        <a:t>Prev abd operation</a:t>
                      </a:r>
                      <a:endParaRPr kumimoji="1" lang="nl-NL" sz="1600" b="0" i="0" u="none" strike="noStrike" cap="none" normalizeH="0" baseline="0">
                        <a:ln>
                          <a:noFill/>
                        </a:ln>
                        <a:solidFill>
                          <a:schemeClr val="bg2"/>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0.191</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1" i="0" u="none" strike="noStrike" cap="none" normalizeH="0" baseline="0">
                          <a:ln>
                            <a:noFill/>
                          </a:ln>
                          <a:solidFill>
                            <a:srgbClr val="FF3300"/>
                          </a:solidFill>
                          <a:effectLst/>
                          <a:latin typeface="Tahoma" charset="0"/>
                        </a:rPr>
                        <a:t>0.009*</a:t>
                      </a:r>
                      <a:endParaRPr kumimoji="1" lang="nl-NL" sz="1600" b="1" i="0" u="none" strike="noStrike" cap="none" normalizeH="0" baseline="0">
                        <a:ln>
                          <a:noFill/>
                        </a:ln>
                        <a:solidFill>
                          <a:srgbClr val="FF3300"/>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47663">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chemeClr val="bg2"/>
                          </a:solidFill>
                          <a:effectLst/>
                          <a:latin typeface="Tahoma" charset="0"/>
                        </a:rPr>
                        <a:t>Muscle relaxation</a:t>
                      </a:r>
                      <a:endParaRPr kumimoji="1" lang="nl-NL" sz="1600" b="0" i="0" u="none" strike="noStrike" cap="none" normalizeH="0" baseline="0">
                        <a:ln>
                          <a:noFill/>
                        </a:ln>
                        <a:solidFill>
                          <a:schemeClr val="bg2"/>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1" i="0" u="none" strike="noStrike" cap="none" normalizeH="0" baseline="0">
                          <a:ln>
                            <a:noFill/>
                          </a:ln>
                          <a:solidFill>
                            <a:srgbClr val="FF3300"/>
                          </a:solidFill>
                          <a:effectLst/>
                          <a:latin typeface="Tahoma" charset="0"/>
                        </a:rPr>
                        <a:t>0.001*</a:t>
                      </a:r>
                      <a:endParaRPr kumimoji="1" lang="nl-NL" sz="1600" b="1" i="0" u="none" strike="noStrike" cap="none" normalizeH="0" baseline="0">
                        <a:ln>
                          <a:noFill/>
                        </a:ln>
                        <a:solidFill>
                          <a:srgbClr val="FF3300"/>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Neg</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0.376</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0">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r>
                        <a:rPr kumimoji="1" lang="nl-BE" sz="1600" b="0" i="0" u="none" strike="noStrike" cap="none" normalizeH="0" baseline="0">
                          <a:ln>
                            <a:noFill/>
                          </a:ln>
                          <a:solidFill>
                            <a:srgbClr val="4D4D4D"/>
                          </a:solidFill>
                          <a:effectLst/>
                          <a:latin typeface="Tahoma" charset="0"/>
                        </a:rPr>
                        <a:t>* Sig p&lt;0.05</a:t>
                      </a:r>
                      <a:endParaRPr kumimoji="1" lang="nl-NL" sz="1600" b="0" i="0" u="none" strike="noStrike" cap="none" normalizeH="0" baseline="0">
                        <a:ln>
                          <a:noFill/>
                        </a:ln>
                        <a:solidFill>
                          <a:srgbClr val="4D4D4D"/>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endParaRPr kumimoji="1" lang="en-US" sz="1600" b="0" i="0" u="none" strike="noStrike" cap="none" normalizeH="0" baseline="0">
                        <a:ln>
                          <a:noFill/>
                        </a:ln>
                        <a:solidFill>
                          <a:schemeClr val="tx1"/>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endParaRPr kumimoji="1" lang="en-US" sz="1600" b="0" i="0" u="none" strike="noStrike" cap="none" normalizeH="0" baseline="0">
                        <a:ln>
                          <a:noFill/>
                        </a:ln>
                        <a:solidFill>
                          <a:schemeClr val="tx1"/>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endParaRPr kumimoji="1" lang="en-US" sz="1600" b="0" i="0" u="none" strike="noStrike" cap="none" normalizeH="0" baseline="0">
                        <a:ln>
                          <a:noFill/>
                        </a:ln>
                        <a:solidFill>
                          <a:schemeClr val="tx1"/>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113213" rtl="0" eaLnBrk="0" fontAlgn="base" latinLnBrk="0" hangingPunct="0">
                        <a:lnSpc>
                          <a:spcPct val="100000"/>
                        </a:lnSpc>
                        <a:spcBef>
                          <a:spcPct val="20000"/>
                        </a:spcBef>
                        <a:spcAft>
                          <a:spcPct val="0"/>
                        </a:spcAft>
                        <a:buClr>
                          <a:schemeClr val="accent1"/>
                        </a:buClr>
                        <a:buSzPct val="75000"/>
                        <a:buFont typeface="Wingdings" charset="2"/>
                        <a:buNone/>
                        <a:tabLst/>
                      </a:pPr>
                      <a:endParaRPr kumimoji="1" lang="en-US" sz="1600" b="0" i="0" u="none" strike="noStrike" cap="none" normalizeH="0" baseline="0">
                        <a:ln>
                          <a:noFill/>
                        </a:ln>
                        <a:solidFill>
                          <a:schemeClr val="tx1"/>
                        </a:solidFill>
                        <a:effectLst/>
                        <a:latin typeface="Tahoma" charset="0"/>
                      </a:endParaRPr>
                    </a:p>
                  </a:txBody>
                  <a:tcPr marL="293906" marR="293906" marT="146953" marB="14695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60199" name="Rectangle 71"/>
          <p:cNvSpPr>
            <a:spLocks noGrp="1" noChangeArrowheads="1"/>
          </p:cNvSpPr>
          <p:nvPr>
            <p:ph type="body" idx="1"/>
          </p:nvPr>
        </p:nvSpPr>
        <p:spPr>
          <a:xfrm>
            <a:off x="1187450" y="1125538"/>
            <a:ext cx="7391400" cy="4724400"/>
          </a:xfrm>
        </p:spPr>
        <p:txBody>
          <a:bodyPr/>
          <a:lstStyle/>
          <a:p>
            <a:r>
              <a:rPr lang="en-US" sz="2800"/>
              <a:t>Mulier Dillemans ESA 2007</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JPM  9 9 2010  Anesthesie voor bariatrische heelk</a:t>
            </a:r>
            <a:endParaRPr lang="nl-NL"/>
          </a:p>
        </p:txBody>
      </p:sp>
      <p:sp>
        <p:nvSpPr>
          <p:cNvPr id="13" name="Slide Number Placeholder 5"/>
          <p:cNvSpPr>
            <a:spLocks noGrp="1"/>
          </p:cNvSpPr>
          <p:nvPr>
            <p:ph type="sldNum" sz="quarter" idx="12"/>
          </p:nvPr>
        </p:nvSpPr>
        <p:spPr/>
        <p:txBody>
          <a:bodyPr/>
          <a:lstStyle/>
          <a:p>
            <a:fld id="{0BF3EE49-7679-0C44-AF98-A209B437345A}" type="slidenum">
              <a:rPr lang="nl-NL"/>
              <a:pPr/>
              <a:t>49</a:t>
            </a:fld>
            <a:endParaRPr lang="nl-NL"/>
          </a:p>
        </p:txBody>
      </p:sp>
      <p:sp>
        <p:nvSpPr>
          <p:cNvPr id="507906" name="Rectangle 2"/>
          <p:cNvSpPr>
            <a:spLocks noGrp="1" noChangeArrowheads="1"/>
          </p:cNvSpPr>
          <p:nvPr>
            <p:ph type="title"/>
          </p:nvPr>
        </p:nvSpPr>
        <p:spPr>
          <a:xfrm>
            <a:off x="1979613" y="152400"/>
            <a:ext cx="7164387" cy="755650"/>
          </a:xfrm>
        </p:spPr>
        <p:txBody>
          <a:bodyPr/>
          <a:lstStyle/>
          <a:p>
            <a:r>
              <a:rPr lang="en-US" dirty="0">
                <a:solidFill>
                  <a:srgbClr val="000064"/>
                </a:solidFill>
              </a:rPr>
              <a:t>Two types of android obesity</a:t>
            </a:r>
          </a:p>
        </p:txBody>
      </p:sp>
      <p:sp>
        <p:nvSpPr>
          <p:cNvPr id="507907" name="Rectangle 3"/>
          <p:cNvSpPr>
            <a:spLocks noGrp="1" noChangeArrowheads="1"/>
          </p:cNvSpPr>
          <p:nvPr>
            <p:ph type="body" idx="1"/>
          </p:nvPr>
        </p:nvSpPr>
        <p:spPr>
          <a:xfrm>
            <a:off x="0" y="5040313"/>
            <a:ext cx="9144000" cy="1989137"/>
          </a:xfrm>
        </p:spPr>
        <p:txBody>
          <a:bodyPr/>
          <a:lstStyle/>
          <a:p>
            <a:pPr>
              <a:buFont typeface="Wingdings" charset="2"/>
              <a:buNone/>
            </a:pPr>
            <a:r>
              <a:rPr lang="en-US" sz="2800"/>
              <a:t>	 Intra visceral adiposity  	     Extra visceral adiposity</a:t>
            </a:r>
          </a:p>
          <a:p>
            <a:pPr>
              <a:buFont typeface="Wingdings" charset="2"/>
              <a:buNone/>
            </a:pPr>
            <a:r>
              <a:rPr lang="en-US" sz="2000"/>
              <a:t>        Subcutaneus fat is scant and                     Subcutaneus fat is thick and </a:t>
            </a:r>
          </a:p>
          <a:p>
            <a:pPr>
              <a:buFont typeface="Wingdings" charset="2"/>
              <a:buNone/>
            </a:pPr>
            <a:r>
              <a:rPr lang="en-US" sz="2000"/>
              <a:t>        intra abdominal fat is thick and                  intra abdominal fat is scant.</a:t>
            </a:r>
          </a:p>
          <a:p>
            <a:pPr>
              <a:buFont typeface="Wingdings" charset="2"/>
              <a:buNone/>
            </a:pPr>
            <a:endParaRPr lang="en-US" sz="2000"/>
          </a:p>
        </p:txBody>
      </p:sp>
      <p:pic>
        <p:nvPicPr>
          <p:cNvPr id="507908" name="Picture 4" descr="obesity CT intra abd - ski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2988" y="1412875"/>
            <a:ext cx="7489825" cy="3527425"/>
          </a:xfrm>
          <a:prstGeom prst="rect">
            <a:avLst/>
          </a:prstGeom>
          <a:noFill/>
        </p:spPr>
      </p:pic>
      <p:sp>
        <p:nvSpPr>
          <p:cNvPr id="507909" name="Text Box 5"/>
          <p:cNvSpPr txBox="1">
            <a:spLocks noChangeArrowheads="1"/>
          </p:cNvSpPr>
          <p:nvPr/>
        </p:nvSpPr>
        <p:spPr bwMode="auto">
          <a:xfrm>
            <a:off x="2700338" y="908050"/>
            <a:ext cx="3905250" cy="457200"/>
          </a:xfrm>
          <a:prstGeom prst="rect">
            <a:avLst/>
          </a:prstGeom>
          <a:noFill/>
          <a:ln w="12700" cap="sq">
            <a:noFill/>
            <a:miter lim="800000"/>
            <a:headEnd type="none" w="sm" len="sm"/>
            <a:tailEnd type="none" w="sm" len="sm"/>
          </a:ln>
          <a:effectLst/>
        </p:spPr>
        <p:txBody>
          <a:bodyPr wrap="none">
            <a:prstTxWarp prst="textNoShape">
              <a:avLst/>
            </a:prstTxWarp>
            <a:spAutoFit/>
          </a:bodyPr>
          <a:lstStyle/>
          <a:p>
            <a:r>
              <a:rPr kumimoji="1" lang="en-US">
                <a:solidFill>
                  <a:srgbClr val="CC0066"/>
                </a:solidFill>
                <a:effectLst>
                  <a:outerShdw blurRad="38100" dist="38100" dir="2700000" algn="tl">
                    <a:srgbClr val="DDDDDD"/>
                  </a:outerShdw>
                </a:effectLst>
              </a:rPr>
              <a:t>Subcutaneus Fat</a:t>
            </a:r>
            <a:r>
              <a:rPr kumimoji="1" lang="en-US">
                <a:effectLst>
                  <a:outerShdw blurRad="38100" dist="38100" dir="2700000" algn="tl">
                    <a:srgbClr val="DDDDDD"/>
                  </a:outerShdw>
                </a:effectLst>
              </a:rPr>
              <a:t>    </a:t>
            </a:r>
            <a:r>
              <a:rPr kumimoji="1" lang="en-US">
                <a:solidFill>
                  <a:srgbClr val="0066FF"/>
                </a:solidFill>
                <a:effectLst>
                  <a:outerShdw blurRad="38100" dist="38100" dir="2700000" algn="tl">
                    <a:srgbClr val="DDDDDD"/>
                  </a:outerShdw>
                </a:effectLst>
              </a:rPr>
              <a:t>Visceral fat</a:t>
            </a:r>
          </a:p>
        </p:txBody>
      </p:sp>
      <p:sp>
        <p:nvSpPr>
          <p:cNvPr id="507910" name="Rectangle 6"/>
          <p:cNvSpPr>
            <a:spLocks noChangeArrowheads="1"/>
          </p:cNvSpPr>
          <p:nvPr/>
        </p:nvSpPr>
        <p:spPr bwMode="auto">
          <a:xfrm>
            <a:off x="1331913" y="1412875"/>
            <a:ext cx="2160587" cy="576263"/>
          </a:xfrm>
          <a:prstGeom prst="rect">
            <a:avLst/>
          </a:prstGeom>
          <a:solidFill>
            <a:schemeClr val="bg1"/>
          </a:solidFill>
          <a:ln w="12700" cap="sq">
            <a:noFill/>
            <a:miter lim="800000"/>
            <a:headEnd type="none" w="sm" len="sm"/>
            <a:tailEnd type="none" w="sm" len="sm"/>
          </a:ln>
          <a:effectLst/>
        </p:spPr>
        <p:txBody>
          <a:bodyPr wrap="none" anchor="ctr">
            <a:prstTxWarp prst="textNoShape">
              <a:avLst/>
            </a:prstTxWarp>
          </a:bodyPr>
          <a:lstStyle/>
          <a:p>
            <a:endParaRPr lang="en-US"/>
          </a:p>
        </p:txBody>
      </p:sp>
      <p:sp>
        <p:nvSpPr>
          <p:cNvPr id="507911" name="Rectangle 7"/>
          <p:cNvSpPr>
            <a:spLocks noChangeArrowheads="1"/>
          </p:cNvSpPr>
          <p:nvPr/>
        </p:nvSpPr>
        <p:spPr bwMode="auto">
          <a:xfrm>
            <a:off x="5867400" y="1412875"/>
            <a:ext cx="2376488" cy="576263"/>
          </a:xfrm>
          <a:prstGeom prst="rect">
            <a:avLst/>
          </a:prstGeom>
          <a:solidFill>
            <a:schemeClr val="bg1"/>
          </a:solidFill>
          <a:ln w="12700" cap="sq">
            <a:noFill/>
            <a:miter lim="800000"/>
            <a:headEnd type="none" w="sm" len="sm"/>
            <a:tailEnd type="none" w="sm" len="sm"/>
          </a:ln>
          <a:effectLst/>
        </p:spPr>
        <p:txBody>
          <a:bodyPr wrap="none" anchor="ctr">
            <a:prstTxWarp prst="textNoShape">
              <a:avLst/>
            </a:prstTxWarp>
          </a:bodyPr>
          <a:lstStyle/>
          <a:p>
            <a:endParaRPr lang="en-US"/>
          </a:p>
        </p:txBody>
      </p:sp>
      <p:sp>
        <p:nvSpPr>
          <p:cNvPr id="507912" name="Oval 8"/>
          <p:cNvSpPr>
            <a:spLocks noChangeArrowheads="1"/>
          </p:cNvSpPr>
          <p:nvPr/>
        </p:nvSpPr>
        <p:spPr bwMode="auto">
          <a:xfrm>
            <a:off x="1331913" y="2565400"/>
            <a:ext cx="2232025" cy="1871663"/>
          </a:xfrm>
          <a:prstGeom prst="ellipse">
            <a:avLst/>
          </a:prstGeom>
          <a:noFill/>
          <a:ln w="28575" cap="sq">
            <a:solidFill>
              <a:srgbClr val="FFFF00"/>
            </a:solidFill>
            <a:round/>
            <a:headEnd type="none" w="sm" len="sm"/>
            <a:tailEnd type="none" w="sm" len="sm"/>
          </a:ln>
          <a:effectLst/>
        </p:spPr>
        <p:txBody>
          <a:bodyPr wrap="none" anchor="ctr">
            <a:prstTxWarp prst="textNoShape">
              <a:avLst/>
            </a:prstTxWarp>
          </a:bodyPr>
          <a:lstStyle/>
          <a:p>
            <a:endParaRPr lang="en-US"/>
          </a:p>
        </p:txBody>
      </p:sp>
      <p:sp>
        <p:nvSpPr>
          <p:cNvPr id="507913" name="Oval 9"/>
          <p:cNvSpPr>
            <a:spLocks noChangeArrowheads="1"/>
          </p:cNvSpPr>
          <p:nvPr/>
        </p:nvSpPr>
        <p:spPr bwMode="auto">
          <a:xfrm>
            <a:off x="6011863" y="2852738"/>
            <a:ext cx="2016125" cy="1223962"/>
          </a:xfrm>
          <a:prstGeom prst="ellipse">
            <a:avLst/>
          </a:prstGeom>
          <a:noFill/>
          <a:ln w="28575" cap="sq">
            <a:solidFill>
              <a:srgbClr val="FFFF00"/>
            </a:solidFill>
            <a:round/>
            <a:headEnd type="none" w="sm" len="sm"/>
            <a:tailEnd type="none" w="sm" len="sm"/>
          </a:ln>
          <a:effectLst/>
        </p:spPr>
        <p:txBody>
          <a:bodyPr wrap="none" anchor="ctr">
            <a:prstTxWarp prst="textNoShape">
              <a:avLst/>
            </a:prstTxWarp>
          </a:bodyPr>
          <a:lstStyle/>
          <a:p>
            <a:endParaRPr lang="en-US"/>
          </a:p>
        </p:txBody>
      </p:sp>
      <p:pic>
        <p:nvPicPr>
          <p:cNvPr id="507914" name="Picture 10" descr="android typ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979613" cy="187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sz="3200" dirty="0" smtClean="0"/>
              <a:t>Let us </a:t>
            </a:r>
            <a:r>
              <a:rPr lang="fr-FR" sz="3200" dirty="0" err="1" smtClean="0"/>
              <a:t>measure</a:t>
            </a:r>
            <a:r>
              <a:rPr lang="fr-FR" sz="3200" dirty="0" smtClean="0"/>
              <a:t> the abdominal </a:t>
            </a:r>
            <a:r>
              <a:rPr lang="fr-FR" sz="3200" dirty="0" err="1" smtClean="0"/>
              <a:t>compliance</a:t>
            </a:r>
            <a:r>
              <a:rPr lang="fr-FR" sz="3200" dirty="0" smtClean="0"/>
              <a:t> and </a:t>
            </a:r>
            <a:r>
              <a:rPr lang="fr-FR" sz="3200" dirty="0" err="1" smtClean="0"/>
              <a:t>understand</a:t>
            </a:r>
            <a:r>
              <a:rPr lang="fr-FR" sz="3200" dirty="0" smtClean="0"/>
              <a:t> </a:t>
            </a:r>
            <a:r>
              <a:rPr lang="fr-FR" sz="3200" dirty="0" err="1" smtClean="0"/>
              <a:t>what</a:t>
            </a:r>
            <a:r>
              <a:rPr lang="fr-FR" sz="3200" dirty="0" smtClean="0"/>
              <a:t> </a:t>
            </a:r>
            <a:r>
              <a:rPr lang="fr-FR" sz="3200" dirty="0" err="1" smtClean="0"/>
              <a:t>happens</a:t>
            </a:r>
            <a:endParaRPr lang="fr-FR" sz="3200" dirty="0"/>
          </a:p>
        </p:txBody>
      </p:sp>
      <p:sp>
        <p:nvSpPr>
          <p:cNvPr id="3" name="Tijdelijke aanduiding voor inhoud 2"/>
          <p:cNvSpPr>
            <a:spLocks noGrp="1"/>
          </p:cNvSpPr>
          <p:nvPr>
            <p:ph idx="1"/>
          </p:nvPr>
        </p:nvSpPr>
        <p:spPr>
          <a:xfrm>
            <a:off x="685800" y="2095500"/>
            <a:ext cx="8001000" cy="4305300"/>
          </a:xfrm>
        </p:spPr>
        <p:txBody>
          <a:bodyPr/>
          <a:lstStyle/>
          <a:p>
            <a:pPr marL="687388" indent="-514350">
              <a:buFont typeface="+mj-lt"/>
              <a:buAutoNum type="arabicPeriod"/>
            </a:pPr>
            <a:r>
              <a:rPr lang="fr-FR" dirty="0" err="1" smtClean="0"/>
              <a:t>Laboratory</a:t>
            </a:r>
            <a:r>
              <a:rPr lang="fr-FR" dirty="0" smtClean="0"/>
              <a:t> set up to </a:t>
            </a:r>
            <a:r>
              <a:rPr lang="fr-FR" dirty="0" err="1" smtClean="0"/>
              <a:t>measure</a:t>
            </a:r>
            <a:r>
              <a:rPr lang="fr-FR" dirty="0" smtClean="0"/>
              <a:t> of </a:t>
            </a:r>
            <a:r>
              <a:rPr lang="fr-FR" dirty="0"/>
              <a:t>a</a:t>
            </a:r>
            <a:r>
              <a:rPr lang="fr-FR" dirty="0" smtClean="0"/>
              <a:t>bdominal </a:t>
            </a:r>
            <a:r>
              <a:rPr lang="fr-FR" dirty="0" err="1" smtClean="0"/>
              <a:t>compliance</a:t>
            </a:r>
            <a:r>
              <a:rPr lang="fr-FR" dirty="0" smtClean="0"/>
              <a:t>.</a:t>
            </a:r>
          </a:p>
          <a:p>
            <a:pPr marL="687388" indent="-514350">
              <a:buFont typeface="+mj-lt"/>
              <a:buAutoNum type="arabicPeriod"/>
            </a:pPr>
            <a:r>
              <a:rPr lang="fr-FR" dirty="0" err="1" smtClean="0"/>
              <a:t>Clinical</a:t>
            </a:r>
            <a:r>
              <a:rPr lang="fr-FR" dirty="0" smtClean="0"/>
              <a:t> </a:t>
            </a:r>
            <a:r>
              <a:rPr lang="fr-FR" dirty="0" err="1" smtClean="0"/>
              <a:t>measurement</a:t>
            </a:r>
            <a:r>
              <a:rPr lang="fr-FR" dirty="0" smtClean="0"/>
              <a:t> </a:t>
            </a:r>
            <a:r>
              <a:rPr lang="fr-FR" dirty="0" err="1" smtClean="0"/>
              <a:t>at</a:t>
            </a:r>
            <a:r>
              <a:rPr lang="fr-FR" dirty="0" smtClean="0"/>
              <a:t> the </a:t>
            </a:r>
            <a:r>
              <a:rPr lang="fr-FR" dirty="0" err="1" smtClean="0"/>
              <a:t>start</a:t>
            </a:r>
            <a:r>
              <a:rPr lang="fr-FR" dirty="0" smtClean="0"/>
              <a:t> of </a:t>
            </a:r>
            <a:r>
              <a:rPr lang="fr-FR" dirty="0" err="1" smtClean="0"/>
              <a:t>laparoscopy</a:t>
            </a:r>
            <a:endParaRPr lang="fr-FR" dirty="0" smtClean="0"/>
          </a:p>
          <a:p>
            <a:pPr marL="687388" indent="-514350">
              <a:buFont typeface="+mj-lt"/>
              <a:buAutoNum type="arabicPeriod"/>
            </a:pPr>
            <a:r>
              <a:rPr lang="fr-FR" dirty="0" err="1" smtClean="0"/>
              <a:t>Fast</a:t>
            </a:r>
            <a:r>
              <a:rPr lang="fr-FR" dirty="0" smtClean="0"/>
              <a:t> </a:t>
            </a:r>
            <a:r>
              <a:rPr lang="fr-FR" dirty="0" err="1" smtClean="0"/>
              <a:t>clinical</a:t>
            </a:r>
            <a:r>
              <a:rPr lang="fr-FR" dirty="0" smtClean="0"/>
              <a:t> </a:t>
            </a:r>
            <a:r>
              <a:rPr lang="fr-FR" dirty="0" err="1" smtClean="0"/>
              <a:t>guess</a:t>
            </a:r>
            <a:r>
              <a:rPr lang="fr-FR" dirty="0" smtClean="0"/>
              <a:t> </a:t>
            </a:r>
            <a:r>
              <a:rPr lang="fr-FR" dirty="0" err="1" smtClean="0"/>
              <a:t>at</a:t>
            </a:r>
            <a:r>
              <a:rPr lang="fr-FR" dirty="0" smtClean="0"/>
              <a:t> first insufflation</a:t>
            </a:r>
            <a:endParaRPr lang="fr-FR" dirty="0"/>
          </a:p>
        </p:txBody>
      </p:sp>
      <p:sp>
        <p:nvSpPr>
          <p:cNvPr id="4" name="Tijdelijke aanduiding voor dianummer 3"/>
          <p:cNvSpPr>
            <a:spLocks noGrp="1"/>
          </p:cNvSpPr>
          <p:nvPr>
            <p:ph type="sldNum" sz="quarter" idx="12"/>
          </p:nvPr>
        </p:nvSpPr>
        <p:spPr/>
        <p:txBody>
          <a:bodyPr/>
          <a:lstStyle/>
          <a:p>
            <a:pPr>
              <a:defRPr/>
            </a:pPr>
            <a:fld id="{2AB15C9B-73DA-4B80-AF20-17D271E80254}" type="slidenum">
              <a:rPr lang="en-US" smtClean="0"/>
              <a:pPr>
                <a:defRPr/>
              </a:pPr>
              <a:t>5</a:t>
            </a:fld>
            <a:endParaRPr lang="en-US" dirty="0"/>
          </a:p>
        </p:txBody>
      </p:sp>
    </p:spTree>
    <p:extLst>
      <p:ext uri="{BB962C8B-B14F-4D97-AF65-F5344CB8AC3E}">
        <p14:creationId xmlns:p14="http://schemas.microsoft.com/office/powerpoint/2010/main" val="27742912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Dikte</a:t>
            </a:r>
            <a:r>
              <a:rPr lang="en-US" dirty="0" smtClean="0"/>
              <a:t> </a:t>
            </a:r>
            <a:r>
              <a:rPr lang="en-US" dirty="0" err="1" smtClean="0"/>
              <a:t>uitwendig/inwendig</a:t>
            </a:r>
            <a:r>
              <a:rPr lang="en-US" dirty="0" smtClean="0"/>
              <a:t> vet</a:t>
            </a:r>
            <a:endParaRPr lang="en-US" dirty="0"/>
          </a:p>
        </p:txBody>
      </p:sp>
      <p:pic>
        <p:nvPicPr>
          <p:cNvPr id="6" name="Content Placeholder 5" descr="DSC01232.JPG"/>
          <p:cNvPicPr>
            <a:picLocks noGrp="1" noChangeAspect="1"/>
          </p:cNvPicPr>
          <p:nvPr>
            <p:ph idx="1"/>
          </p:nvPr>
        </p:nvPicPr>
        <p:blipFill>
          <a:blip r:embed="rId2" cstate="screen">
            <a:extLst>
              <a:ext uri="{28A0092B-C50C-407E-A947-70E740481C1C}">
                <a14:useLocalDpi xmlns:a14="http://schemas.microsoft.com/office/drawing/2010/main"/>
              </a:ext>
            </a:extLst>
          </a:blip>
          <a:srcRect l="-17"/>
          <a:stretch>
            <a:fillRect/>
          </a:stretch>
        </p:blipFill>
        <p:spPr>
          <a:xfrm>
            <a:off x="4495800" y="1905000"/>
            <a:ext cx="4648200" cy="3962400"/>
          </a:xfrm>
        </p:spPr>
      </p:pic>
      <p:sp>
        <p:nvSpPr>
          <p:cNvPr id="4" name="Footer Placeholder 3"/>
          <p:cNvSpPr>
            <a:spLocks noGrp="1"/>
          </p:cNvSpPr>
          <p:nvPr>
            <p:ph type="ftr" sz="quarter" idx="11"/>
          </p:nvPr>
        </p:nvSpPr>
        <p:spPr/>
        <p:txBody>
          <a:bodyPr/>
          <a:lstStyle/>
          <a:p>
            <a:r>
              <a:rPr lang="en-US" smtClean="0"/>
              <a:t>JPM  9 9 2010  Anesthesie voor bariatrische heelk</a:t>
            </a:r>
            <a:endParaRPr lang="nl-NL"/>
          </a:p>
        </p:txBody>
      </p:sp>
      <p:sp>
        <p:nvSpPr>
          <p:cNvPr id="5" name="Slide Number Placeholder 4"/>
          <p:cNvSpPr>
            <a:spLocks noGrp="1"/>
          </p:cNvSpPr>
          <p:nvPr>
            <p:ph type="sldNum" sz="quarter" idx="12"/>
          </p:nvPr>
        </p:nvSpPr>
        <p:spPr/>
        <p:txBody>
          <a:bodyPr/>
          <a:lstStyle/>
          <a:p>
            <a:fld id="{F1CABD40-5310-D14D-8230-6B22DA301096}" type="slidenum">
              <a:rPr lang="nl-NL" smtClean="0"/>
              <a:pPr/>
              <a:t>50</a:t>
            </a:fld>
            <a:endParaRPr lang="nl-NL"/>
          </a:p>
        </p:txBody>
      </p:sp>
      <p:pic>
        <p:nvPicPr>
          <p:cNvPr id="7" name="Picture 6" descr="DSC01228.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400000">
            <a:off x="-276225" y="1647825"/>
            <a:ext cx="5029200" cy="4476750"/>
          </a:xfrm>
          <a:prstGeom prst="rect">
            <a:avLst/>
          </a:prstGeom>
        </p:spPr>
      </p:pic>
      <p:pic>
        <p:nvPicPr>
          <p:cNvPr id="8" name="Picture 7" descr="DSC0116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9200" y="4724400"/>
            <a:ext cx="2844800"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JPM  9 9 2010  Anesthesie voor bariatrische heelk</a:t>
            </a:r>
            <a:endParaRPr lang="nl-NL"/>
          </a:p>
        </p:txBody>
      </p:sp>
      <p:sp>
        <p:nvSpPr>
          <p:cNvPr id="8" name="Slide Number Placeholder 5"/>
          <p:cNvSpPr>
            <a:spLocks noGrp="1"/>
          </p:cNvSpPr>
          <p:nvPr>
            <p:ph type="sldNum" sz="quarter" idx="12"/>
          </p:nvPr>
        </p:nvSpPr>
        <p:spPr/>
        <p:txBody>
          <a:bodyPr/>
          <a:lstStyle/>
          <a:p>
            <a:fld id="{A0F0E79D-1AD4-9F45-9E87-E989E56B1FB2}" type="slidenum">
              <a:rPr lang="nl-NL"/>
              <a:pPr/>
              <a:t>51</a:t>
            </a:fld>
            <a:endParaRPr lang="nl-NL"/>
          </a:p>
        </p:txBody>
      </p:sp>
      <p:sp>
        <p:nvSpPr>
          <p:cNvPr id="439298" name="Rectangle 2"/>
          <p:cNvSpPr>
            <a:spLocks noGrp="1" noChangeArrowheads="1"/>
          </p:cNvSpPr>
          <p:nvPr>
            <p:ph type="title"/>
          </p:nvPr>
        </p:nvSpPr>
        <p:spPr>
          <a:xfrm>
            <a:off x="1219200" y="152400"/>
            <a:ext cx="4865688" cy="1066800"/>
          </a:xfrm>
        </p:spPr>
        <p:txBody>
          <a:bodyPr/>
          <a:lstStyle/>
          <a:p>
            <a:r>
              <a:rPr lang="en-US" sz="4000"/>
              <a:t>Same question to the surgeons</a:t>
            </a:r>
          </a:p>
        </p:txBody>
      </p:sp>
      <p:sp>
        <p:nvSpPr>
          <p:cNvPr id="439299" name="Rectangle 3"/>
          <p:cNvSpPr>
            <a:spLocks noGrp="1" noChangeArrowheads="1"/>
          </p:cNvSpPr>
          <p:nvPr>
            <p:ph type="body" idx="1"/>
          </p:nvPr>
        </p:nvSpPr>
        <p:spPr>
          <a:xfrm>
            <a:off x="1219200" y="3500438"/>
            <a:ext cx="7924800" cy="2900362"/>
          </a:xfrm>
        </p:spPr>
        <p:txBody>
          <a:bodyPr/>
          <a:lstStyle/>
          <a:p>
            <a:r>
              <a:rPr lang="en-US"/>
              <a:t>J F Kennedy: </a:t>
            </a:r>
          </a:p>
          <a:p>
            <a:pPr lvl="1"/>
            <a:r>
              <a:rPr lang="en-US"/>
              <a:t>Inventor of the </a:t>
            </a:r>
            <a:r>
              <a:rPr lang="en-US" sz="2400">
                <a:solidFill>
                  <a:srgbClr val="FF0000"/>
                </a:solidFill>
              </a:rPr>
              <a:t>transdisciplinarity</a:t>
            </a:r>
            <a:endParaRPr lang="en-US"/>
          </a:p>
          <a:p>
            <a:r>
              <a:rPr lang="en-US"/>
              <a:t>‘Ask not only what the anaesthesiologist can do for you, ask also what you can do for the anaesthesiologist.’</a:t>
            </a:r>
          </a:p>
        </p:txBody>
      </p:sp>
      <p:pic>
        <p:nvPicPr>
          <p:cNvPr id="439300" name="Picture 4" descr="kennedy foto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11850" y="0"/>
            <a:ext cx="3232150" cy="4149725"/>
          </a:xfrm>
          <a:prstGeom prst="rect">
            <a:avLst/>
          </a:prstGeom>
          <a:noFill/>
        </p:spPr>
      </p:pic>
      <p:pic>
        <p:nvPicPr>
          <p:cNvPr id="43930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00338" y="1412875"/>
            <a:ext cx="2097087" cy="2160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r>
              <a:rPr lang="en-US" smtClean="0"/>
              <a:t>JPM  9 9 2010  Anesthesie voor bariatrische heelk</a:t>
            </a:r>
            <a:endParaRPr lang="nl-NL"/>
          </a:p>
        </p:txBody>
      </p:sp>
      <p:sp>
        <p:nvSpPr>
          <p:cNvPr id="15" name="Slide Number Placeholder 6"/>
          <p:cNvSpPr>
            <a:spLocks noGrp="1"/>
          </p:cNvSpPr>
          <p:nvPr>
            <p:ph type="sldNum" sz="quarter" idx="12"/>
          </p:nvPr>
        </p:nvSpPr>
        <p:spPr/>
        <p:txBody>
          <a:bodyPr/>
          <a:lstStyle/>
          <a:p>
            <a:fld id="{242987FC-95B5-4945-AC27-9FEB54C818D7}" type="slidenum">
              <a:rPr lang="nl-NL"/>
              <a:pPr/>
              <a:t>52</a:t>
            </a:fld>
            <a:endParaRPr lang="nl-NL"/>
          </a:p>
        </p:txBody>
      </p:sp>
      <p:sp>
        <p:nvSpPr>
          <p:cNvPr id="448514" name="Rectangle 2"/>
          <p:cNvSpPr>
            <a:spLocks noGrp="1" noChangeArrowheads="1"/>
          </p:cNvSpPr>
          <p:nvPr>
            <p:ph type="body" sz="half" idx="1"/>
          </p:nvPr>
        </p:nvSpPr>
        <p:spPr>
          <a:xfrm>
            <a:off x="0" y="2636838"/>
            <a:ext cx="2627313" cy="1296987"/>
          </a:xfrm>
        </p:spPr>
        <p:txBody>
          <a:bodyPr/>
          <a:lstStyle/>
          <a:p>
            <a:pPr>
              <a:buFont typeface="Wingdings" charset="2"/>
              <a:buNone/>
            </a:pPr>
            <a:r>
              <a:rPr lang="en-GB" sz="2400"/>
              <a:t>President </a:t>
            </a:r>
          </a:p>
          <a:p>
            <a:pPr>
              <a:buFont typeface="Wingdings" charset="2"/>
              <a:buNone/>
            </a:pPr>
            <a:r>
              <a:rPr lang="en-GB" sz="2400"/>
              <a:t>Jan P Mulier</a:t>
            </a:r>
          </a:p>
          <a:p>
            <a:pPr>
              <a:buFont typeface="Wingdings" charset="2"/>
              <a:buNone/>
            </a:pPr>
            <a:endParaRPr lang="en-GB" sz="2400"/>
          </a:p>
        </p:txBody>
      </p:sp>
      <p:pic>
        <p:nvPicPr>
          <p:cNvPr id="448515" name="Picture 3" descr="image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2700338" cy="2700338"/>
          </a:xfrm>
          <a:prstGeom prst="rect">
            <a:avLst/>
          </a:prstGeom>
          <a:noFill/>
        </p:spPr>
      </p:pic>
      <p:pic>
        <p:nvPicPr>
          <p:cNvPr id="448516" name="Picture 4" descr="image00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1050" y="1700213"/>
            <a:ext cx="2700338" cy="2700337"/>
          </a:xfrm>
          <a:prstGeom prst="rect">
            <a:avLst/>
          </a:prstGeom>
          <a:noFill/>
        </p:spPr>
      </p:pic>
      <p:pic>
        <p:nvPicPr>
          <p:cNvPr id="448517" name="Picture 5" descr="image00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95738" y="3429000"/>
            <a:ext cx="2700337" cy="2700338"/>
          </a:xfrm>
          <a:prstGeom prst="rect">
            <a:avLst/>
          </a:prstGeom>
          <a:noFill/>
        </p:spPr>
      </p:pic>
      <p:pic>
        <p:nvPicPr>
          <p:cNvPr id="448518" name="Picture 6" descr="image008"/>
          <p:cNvPicPr>
            <a:picLocks noChangeAspect="1" noChangeArrowheads="1"/>
          </p:cNvPicPr>
          <p:nvPr/>
        </p:nvPicPr>
        <p:blipFill>
          <a:blip r:embed="rId5"/>
          <a:srcRect/>
          <a:stretch>
            <a:fillRect/>
          </a:stretch>
        </p:blipFill>
        <p:spPr bwMode="auto">
          <a:xfrm>
            <a:off x="6516688" y="4257675"/>
            <a:ext cx="2627312" cy="2627313"/>
          </a:xfrm>
          <a:prstGeom prst="rect">
            <a:avLst/>
          </a:prstGeom>
          <a:noFill/>
        </p:spPr>
      </p:pic>
      <p:sp>
        <p:nvSpPr>
          <p:cNvPr id="448519" name="Rectangle 7"/>
          <p:cNvSpPr>
            <a:spLocks noChangeArrowheads="1"/>
          </p:cNvSpPr>
          <p:nvPr/>
        </p:nvSpPr>
        <p:spPr bwMode="auto">
          <a:xfrm>
            <a:off x="2051050" y="4437063"/>
            <a:ext cx="2627313" cy="1296987"/>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accent1"/>
              </a:buClr>
              <a:buSzPct val="75000"/>
              <a:buFont typeface="Wingdings" charset="2"/>
              <a:buNone/>
            </a:pPr>
            <a:r>
              <a:rPr kumimoji="1" lang="en-US">
                <a:effectLst>
                  <a:outerShdw blurRad="38100" dist="38100" dir="2700000" algn="tl">
                    <a:srgbClr val="DDDDDD"/>
                  </a:outerShdw>
                </a:effectLst>
                <a:latin typeface="Tahoma" charset="0"/>
              </a:rPr>
              <a:t>Vice-President </a:t>
            </a:r>
          </a:p>
          <a:p>
            <a:pPr marL="342900" indent="-342900" algn="l">
              <a:spcBef>
                <a:spcPct val="20000"/>
              </a:spcBef>
              <a:buClr>
                <a:schemeClr val="accent1"/>
              </a:buClr>
              <a:buSzPct val="75000"/>
              <a:buFont typeface="Wingdings" charset="2"/>
              <a:buNone/>
            </a:pPr>
            <a:r>
              <a:rPr kumimoji="1" lang="en-US">
                <a:effectLst>
                  <a:outerShdw blurRad="38100" dist="38100" dir="2700000" algn="tl">
                    <a:srgbClr val="DDDDDD"/>
                  </a:outerShdw>
                </a:effectLst>
                <a:latin typeface="Tahoma" charset="0"/>
              </a:rPr>
              <a:t>Yigal Leykin</a:t>
            </a:r>
          </a:p>
          <a:p>
            <a:pPr marL="342900" indent="-342900" algn="l">
              <a:spcBef>
                <a:spcPct val="20000"/>
              </a:spcBef>
              <a:buClr>
                <a:schemeClr val="accent1"/>
              </a:buClr>
              <a:buSzPct val="75000"/>
              <a:buFont typeface="Wingdings" charset="2"/>
              <a:buNone/>
            </a:pPr>
            <a:endParaRPr kumimoji="1" lang="en-US">
              <a:effectLst>
                <a:outerShdw blurRad="38100" dist="38100" dir="2700000" algn="tl">
                  <a:srgbClr val="DDDDDD"/>
                </a:outerShdw>
              </a:effectLst>
              <a:latin typeface="Tahoma" charset="0"/>
            </a:endParaRPr>
          </a:p>
        </p:txBody>
      </p:sp>
      <p:sp>
        <p:nvSpPr>
          <p:cNvPr id="448520" name="Rectangle 8"/>
          <p:cNvSpPr>
            <a:spLocks noChangeArrowheads="1"/>
          </p:cNvSpPr>
          <p:nvPr/>
        </p:nvSpPr>
        <p:spPr bwMode="auto">
          <a:xfrm>
            <a:off x="4716463" y="2493963"/>
            <a:ext cx="4032250" cy="935037"/>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accent1"/>
              </a:buClr>
              <a:buSzPct val="75000"/>
              <a:buFont typeface="Wingdings" charset="2"/>
              <a:buNone/>
            </a:pPr>
            <a:r>
              <a:rPr kumimoji="1" lang="en-US">
                <a:effectLst>
                  <a:outerShdw blurRad="38100" dist="38100" dir="2700000" algn="tl">
                    <a:srgbClr val="DDDDDD"/>
                  </a:outerShdw>
                </a:effectLst>
                <a:latin typeface="Tahoma" charset="0"/>
              </a:rPr>
              <a:t>Secretary </a:t>
            </a:r>
          </a:p>
          <a:p>
            <a:pPr marL="342900" indent="-342900" algn="l">
              <a:spcBef>
                <a:spcPct val="20000"/>
              </a:spcBef>
              <a:buClr>
                <a:schemeClr val="accent1"/>
              </a:buClr>
              <a:buSzPct val="75000"/>
              <a:buFont typeface="Wingdings" charset="2"/>
              <a:buNone/>
            </a:pPr>
            <a:r>
              <a:rPr kumimoji="1" lang="en-US">
                <a:effectLst>
                  <a:outerShdw blurRad="38100" dist="38100" dir="2700000" algn="tl">
                    <a:srgbClr val="DDDDDD"/>
                  </a:outerShdw>
                </a:effectLst>
                <a:latin typeface="Tahoma" charset="0"/>
              </a:rPr>
              <a:t>Luc De baerdemaeker</a:t>
            </a:r>
          </a:p>
        </p:txBody>
      </p:sp>
      <p:sp>
        <p:nvSpPr>
          <p:cNvPr id="448521" name="Rectangle 9"/>
          <p:cNvSpPr>
            <a:spLocks noChangeArrowheads="1"/>
          </p:cNvSpPr>
          <p:nvPr/>
        </p:nvSpPr>
        <p:spPr bwMode="auto">
          <a:xfrm>
            <a:off x="6659563" y="3357563"/>
            <a:ext cx="4032250" cy="935037"/>
          </a:xfrm>
          <a:prstGeom prst="rect">
            <a:avLst/>
          </a:prstGeom>
          <a:noFill/>
          <a:ln w="9525">
            <a:noFill/>
            <a:miter lim="800000"/>
            <a:headEnd/>
            <a:tailEnd/>
          </a:ln>
        </p:spPr>
        <p:txBody>
          <a:bodyPr>
            <a:prstTxWarp prst="textNoShape">
              <a:avLst/>
            </a:prstTxWarp>
          </a:bodyPr>
          <a:lstStyle/>
          <a:p>
            <a:pPr marL="342900" indent="-342900" algn="l">
              <a:spcBef>
                <a:spcPct val="20000"/>
              </a:spcBef>
              <a:buClr>
                <a:schemeClr val="accent1"/>
              </a:buClr>
              <a:buSzPct val="75000"/>
              <a:buFont typeface="Wingdings" charset="2"/>
              <a:buNone/>
            </a:pPr>
            <a:r>
              <a:rPr kumimoji="1" lang="en-US">
                <a:effectLst>
                  <a:outerShdw blurRad="38100" dist="38100" dir="2700000" algn="tl">
                    <a:srgbClr val="DDDDDD"/>
                  </a:outerShdw>
                </a:effectLst>
                <a:latin typeface="Tahoma" charset="0"/>
              </a:rPr>
              <a:t>Treasurer </a:t>
            </a:r>
          </a:p>
          <a:p>
            <a:pPr marL="342900" indent="-342900" algn="l">
              <a:spcBef>
                <a:spcPct val="20000"/>
              </a:spcBef>
              <a:buClr>
                <a:schemeClr val="accent1"/>
              </a:buClr>
              <a:buSzPct val="75000"/>
              <a:buFont typeface="Wingdings" charset="2"/>
              <a:buNone/>
            </a:pPr>
            <a:r>
              <a:rPr kumimoji="1" lang="en-US">
                <a:effectLst>
                  <a:outerShdw blurRad="38100" dist="38100" dir="2700000" algn="tl">
                    <a:srgbClr val="DDDDDD"/>
                  </a:outerShdw>
                </a:effectLst>
                <a:latin typeface="Tahoma" charset="0"/>
              </a:rPr>
              <a:t>Nick Kennedy</a:t>
            </a:r>
          </a:p>
        </p:txBody>
      </p:sp>
      <p:pic>
        <p:nvPicPr>
          <p:cNvPr id="448522" name="Picture 10" descr="logo espcop the"/>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00788" y="36513"/>
            <a:ext cx="2843212" cy="2132012"/>
          </a:xfrm>
          <a:prstGeom prst="rect">
            <a:avLst/>
          </a:prstGeom>
          <a:noFill/>
        </p:spPr>
      </p:pic>
      <p:sp>
        <p:nvSpPr>
          <p:cNvPr id="448523" name="Text Box 11"/>
          <p:cNvSpPr txBox="1">
            <a:spLocks noChangeArrowheads="1"/>
          </p:cNvSpPr>
          <p:nvPr/>
        </p:nvSpPr>
        <p:spPr bwMode="auto">
          <a:xfrm>
            <a:off x="0" y="5546725"/>
            <a:ext cx="3751263" cy="1311275"/>
          </a:xfrm>
          <a:prstGeom prst="rect">
            <a:avLst/>
          </a:prstGeom>
          <a:noFill/>
          <a:ln w="12700" cap="sq">
            <a:noFill/>
            <a:miter lim="800000"/>
            <a:headEnd type="none" w="sm" len="sm"/>
            <a:tailEnd type="none" w="sm" len="sm"/>
          </a:ln>
          <a:effectLst/>
        </p:spPr>
        <p:txBody>
          <a:bodyPr>
            <a:prstTxWarp prst="textNoShape">
              <a:avLst/>
            </a:prstTxWarp>
            <a:spAutoFit/>
          </a:bodyPr>
          <a:lstStyle/>
          <a:p>
            <a:pPr algn="ctr"/>
            <a:endParaRPr kumimoji="1" lang="en-US" sz="2000">
              <a:effectLst>
                <a:outerShdw blurRad="38100" dist="38100" dir="2700000" algn="tl">
                  <a:srgbClr val="DDDDDD"/>
                </a:outerShdw>
              </a:effectLst>
            </a:endParaRPr>
          </a:p>
          <a:p>
            <a:pPr algn="ctr"/>
            <a:r>
              <a:rPr kumimoji="1" lang="en-US" sz="2000">
                <a:effectLst>
                  <a:outerShdw blurRad="38100" dist="38100" dir="2700000" algn="tl">
                    <a:srgbClr val="DDDDDD"/>
                  </a:outerShdw>
                </a:effectLst>
              </a:rPr>
              <a:t>www.publicationslsit.org/ESPCOP</a:t>
            </a:r>
          </a:p>
          <a:p>
            <a:pPr algn="ctr"/>
            <a:r>
              <a:rPr kumimoji="1" lang="en-US" sz="2000">
                <a:effectLst>
                  <a:outerShdw blurRad="38100" dist="38100" dir="2700000" algn="tl">
                    <a:srgbClr val="DDDDDD"/>
                  </a:outerShdw>
                </a:effectLst>
                <a:hlinkClick r:id="rId7"/>
              </a:rPr>
              <a:t>www.espcop.org</a:t>
            </a:r>
            <a:endParaRPr kumimoji="1" lang="en-US" sz="2000">
              <a:effectLst>
                <a:outerShdw blurRad="38100" dist="38100" dir="2700000" algn="tl">
                  <a:srgbClr val="DDDDDD"/>
                </a:outerShdw>
              </a:effectLst>
            </a:endParaRPr>
          </a:p>
          <a:p>
            <a:pPr algn="ctr"/>
            <a:endParaRPr lang="en-GB" sz="2000"/>
          </a:p>
        </p:txBody>
      </p:sp>
      <p:sp>
        <p:nvSpPr>
          <p:cNvPr id="448524" name="Rectangle 12"/>
          <p:cNvSpPr>
            <a:spLocks noGrp="1" noChangeArrowheads="1"/>
          </p:cNvSpPr>
          <p:nvPr>
            <p:ph type="title"/>
          </p:nvPr>
        </p:nvSpPr>
        <p:spPr/>
        <p:txBody>
          <a:bodyPr/>
          <a:lstStyle/>
          <a:p>
            <a:r>
              <a:rPr lang="en-GB" sz="3600"/>
              <a:t>Become member ESPCOP </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JPM  18 05 2010  Anesthesie voor bariatrische heelk</a:t>
            </a:r>
            <a:endParaRPr lang="nl-NL"/>
          </a:p>
        </p:txBody>
      </p:sp>
      <p:sp>
        <p:nvSpPr>
          <p:cNvPr id="7" name="Slide Number Placeholder 5"/>
          <p:cNvSpPr>
            <a:spLocks noGrp="1"/>
          </p:cNvSpPr>
          <p:nvPr>
            <p:ph type="sldNum" sz="quarter" idx="12"/>
          </p:nvPr>
        </p:nvSpPr>
        <p:spPr/>
        <p:txBody>
          <a:bodyPr/>
          <a:lstStyle/>
          <a:p>
            <a:fld id="{327B2A5A-1694-C04F-895D-484B98660F5C}" type="slidenum">
              <a:rPr lang="nl-NL"/>
              <a:pPr/>
              <a:t>53</a:t>
            </a:fld>
            <a:endParaRPr lang="nl-NL"/>
          </a:p>
        </p:txBody>
      </p:sp>
      <p:pic>
        <p:nvPicPr>
          <p:cNvPr id="306178" name="Picture 2" descr="abstracts200713"/>
          <p:cNvPicPr>
            <a:picLocks noChangeAspect="1" noChangeArrowheads="1"/>
          </p:cNvPicPr>
          <p:nvPr/>
        </p:nvPicPr>
        <p:blipFill>
          <a:blip r:embed="rId2"/>
          <a:srcRect/>
          <a:stretch>
            <a:fillRect/>
          </a:stretch>
        </p:blipFill>
        <p:spPr bwMode="auto">
          <a:xfrm>
            <a:off x="4395788" y="0"/>
            <a:ext cx="4748212" cy="6858000"/>
          </a:xfrm>
          <a:prstGeom prst="rect">
            <a:avLst/>
          </a:prstGeom>
          <a:noFill/>
        </p:spPr>
      </p:pic>
      <p:sp>
        <p:nvSpPr>
          <p:cNvPr id="306179" name="Rectangle 3"/>
          <p:cNvSpPr>
            <a:spLocks noGrp="1" noChangeArrowheads="1"/>
          </p:cNvSpPr>
          <p:nvPr>
            <p:ph type="title"/>
          </p:nvPr>
        </p:nvSpPr>
        <p:spPr>
          <a:xfrm>
            <a:off x="1187450" y="0"/>
            <a:ext cx="7273925" cy="1143000"/>
          </a:xfrm>
        </p:spPr>
        <p:txBody>
          <a:bodyPr/>
          <a:lstStyle/>
          <a:p>
            <a:r>
              <a:rPr lang="nl-BE"/>
              <a:t>Waarom is relatie lineair ?</a:t>
            </a:r>
            <a:endParaRPr lang="en-US"/>
          </a:p>
        </p:txBody>
      </p:sp>
      <p:sp>
        <p:nvSpPr>
          <p:cNvPr id="306180" name="Rectangle 4"/>
          <p:cNvSpPr>
            <a:spLocks noGrp="1" noChangeArrowheads="1"/>
          </p:cNvSpPr>
          <p:nvPr>
            <p:ph type="body" idx="1"/>
          </p:nvPr>
        </p:nvSpPr>
        <p:spPr>
          <a:xfrm>
            <a:off x="0" y="2060575"/>
            <a:ext cx="4427538" cy="3992563"/>
          </a:xfrm>
        </p:spPr>
        <p:txBody>
          <a:bodyPr/>
          <a:lstStyle/>
          <a:p>
            <a:pPr>
              <a:lnSpc>
                <a:spcPct val="90000"/>
              </a:lnSpc>
            </a:pPr>
            <a:r>
              <a:rPr lang="nl-BE" sz="2400"/>
              <a:t>Toevallig lineair ? </a:t>
            </a:r>
          </a:p>
          <a:p>
            <a:pPr>
              <a:lnSpc>
                <a:spcPct val="90000"/>
              </a:lnSpc>
            </a:pPr>
            <a:r>
              <a:rPr lang="nl-BE" sz="2400"/>
              <a:t>Fysische (niet fysiologische) verklaring</a:t>
            </a:r>
          </a:p>
          <a:p>
            <a:pPr>
              <a:lnSpc>
                <a:spcPct val="90000"/>
              </a:lnSpc>
            </a:pPr>
            <a:endParaRPr lang="nl-BE" sz="2400"/>
          </a:p>
          <a:p>
            <a:pPr>
              <a:lnSpc>
                <a:spcPct val="90000"/>
              </a:lnSpc>
            </a:pPr>
            <a:r>
              <a:rPr lang="nl-BE" sz="2400"/>
              <a:t>Een ballon is nooit lineair</a:t>
            </a:r>
          </a:p>
          <a:p>
            <a:pPr>
              <a:lnSpc>
                <a:spcPct val="90000"/>
              </a:lnSpc>
            </a:pPr>
            <a:r>
              <a:rPr lang="nl-BE" sz="2400"/>
              <a:t>Halve ballon waarbij de kromtestraal afneemt ipv toe te nemen bij stijgend volume</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CAPE Bruges 6 5 2010</a:t>
            </a:r>
            <a:endParaRPr lang="nl-NL"/>
          </a:p>
        </p:txBody>
      </p:sp>
      <p:sp>
        <p:nvSpPr>
          <p:cNvPr id="9" name="Slide Number Placeholder 5"/>
          <p:cNvSpPr>
            <a:spLocks noGrp="1"/>
          </p:cNvSpPr>
          <p:nvPr>
            <p:ph type="sldNum" sz="quarter" idx="12"/>
          </p:nvPr>
        </p:nvSpPr>
        <p:spPr/>
        <p:txBody>
          <a:bodyPr/>
          <a:lstStyle/>
          <a:p>
            <a:fld id="{B721708B-FCBF-F44C-8FBE-EBBE2AE0AF99}" type="slidenum">
              <a:rPr lang="nl-NL"/>
              <a:pPr/>
              <a:t>54</a:t>
            </a:fld>
            <a:endParaRPr lang="nl-NL"/>
          </a:p>
        </p:txBody>
      </p:sp>
      <p:sp>
        <p:nvSpPr>
          <p:cNvPr id="501762" name="Rectangle 2"/>
          <p:cNvSpPr>
            <a:spLocks noGrp="1" noChangeArrowheads="1"/>
          </p:cNvSpPr>
          <p:nvPr>
            <p:ph type="title"/>
          </p:nvPr>
        </p:nvSpPr>
        <p:spPr/>
        <p:txBody>
          <a:bodyPr/>
          <a:lstStyle/>
          <a:p>
            <a:r>
              <a:rPr lang="en-US"/>
              <a:t>Obesity type</a:t>
            </a:r>
          </a:p>
        </p:txBody>
      </p:sp>
      <p:sp>
        <p:nvSpPr>
          <p:cNvPr id="501763" name="Rectangle 3"/>
          <p:cNvSpPr>
            <a:spLocks noGrp="1" noChangeArrowheads="1"/>
          </p:cNvSpPr>
          <p:nvPr>
            <p:ph type="body" idx="1"/>
          </p:nvPr>
        </p:nvSpPr>
        <p:spPr>
          <a:xfrm>
            <a:off x="1219200" y="1371600"/>
            <a:ext cx="7391400" cy="5029200"/>
          </a:xfrm>
        </p:spPr>
        <p:txBody>
          <a:bodyPr/>
          <a:lstStyle/>
          <a:p>
            <a:r>
              <a:rPr lang="en-US" dirty="0" smtClean="0"/>
              <a:t>Android </a:t>
            </a:r>
            <a:r>
              <a:rPr lang="en-US" dirty="0"/>
              <a:t>		</a:t>
            </a:r>
            <a:r>
              <a:rPr lang="en-US" dirty="0" err="1"/>
              <a:t>vs</a:t>
            </a:r>
            <a:r>
              <a:rPr lang="en-US" dirty="0"/>
              <a:t>	</a:t>
            </a:r>
            <a:r>
              <a:rPr lang="en-US" dirty="0" err="1" smtClean="0"/>
              <a:t>Gynoid</a:t>
            </a:r>
            <a:endParaRPr lang="en-US" dirty="0" smtClean="0"/>
          </a:p>
          <a:p>
            <a:pPr>
              <a:buNone/>
            </a:pPr>
            <a:r>
              <a:rPr lang="en-US" dirty="0" smtClean="0"/>
              <a:t>	</a:t>
            </a:r>
            <a:r>
              <a:rPr lang="en-US" sz="2000" dirty="0" smtClean="0"/>
              <a:t>WHR&gt;1.2				WHR&lt;0.8</a:t>
            </a:r>
            <a:endParaRPr lang="en-US" dirty="0"/>
          </a:p>
        </p:txBody>
      </p:sp>
      <p:pic>
        <p:nvPicPr>
          <p:cNvPr id="501764" name="Picture 4" descr="peer WH rati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19700" y="2493963"/>
            <a:ext cx="3270250" cy="3743325"/>
          </a:xfrm>
          <a:prstGeom prst="rect">
            <a:avLst/>
          </a:prstGeom>
          <a:noFill/>
        </p:spPr>
      </p:pic>
      <p:pic>
        <p:nvPicPr>
          <p:cNvPr id="501765" name="Picture 5" descr="metabolic-syndrome android man no tex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5688" y="2493963"/>
            <a:ext cx="3209925" cy="3743325"/>
          </a:xfrm>
          <a:prstGeom prst="rect">
            <a:avLst/>
          </a:prstGeom>
          <a:noFill/>
        </p:spPr>
      </p:pic>
      <p:pic>
        <p:nvPicPr>
          <p:cNvPr id="501766" name="Picture 6" descr="apple-pea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908175" cy="1527175"/>
          </a:xfrm>
          <a:prstGeom prst="rect">
            <a:avLst/>
          </a:prstGeom>
          <a:noFill/>
        </p:spPr>
      </p:pic>
      <p:cxnSp>
        <p:nvCxnSpPr>
          <p:cNvPr id="11" name="Straight Arrow Connector 10"/>
          <p:cNvCxnSpPr/>
          <p:nvPr/>
        </p:nvCxnSpPr>
        <p:spPr bwMode="auto">
          <a:xfrm>
            <a:off x="5791200" y="5257800"/>
            <a:ext cx="2362200" cy="1588"/>
          </a:xfrm>
          <a:prstGeom prst="straightConnector1">
            <a:avLst/>
          </a:prstGeom>
          <a:solidFill>
            <a:schemeClr val="accent1"/>
          </a:solidFill>
          <a:ln w="38100" cap="sq" cmpd="sng" algn="ctr">
            <a:solidFill>
              <a:schemeClr val="tx1">
                <a:alpha val="56000"/>
              </a:schemeClr>
            </a:solidFill>
            <a:prstDash val="solid"/>
            <a:round/>
            <a:headEnd type="arrow" w="med" len="med"/>
            <a:tailEnd type="arrow" w="med" len="med"/>
          </a:ln>
          <a:effectLst/>
        </p:spPr>
      </p:cxnSp>
      <p:cxnSp>
        <p:nvCxnSpPr>
          <p:cNvPr id="12" name="Straight Arrow Connector 11"/>
          <p:cNvCxnSpPr/>
          <p:nvPr/>
        </p:nvCxnSpPr>
        <p:spPr bwMode="auto">
          <a:xfrm>
            <a:off x="6400800" y="4343400"/>
            <a:ext cx="1219200" cy="1588"/>
          </a:xfrm>
          <a:prstGeom prst="straightConnector1">
            <a:avLst/>
          </a:prstGeom>
          <a:solidFill>
            <a:schemeClr val="accent1"/>
          </a:solidFill>
          <a:ln w="38100" cap="sq" cmpd="sng" algn="ctr">
            <a:solidFill>
              <a:schemeClr val="tx1">
                <a:alpha val="56000"/>
              </a:schemeClr>
            </a:solidFill>
            <a:prstDash val="solid"/>
            <a:round/>
            <a:headEnd type="arrow" w="med" len="med"/>
            <a:tailEnd type="arrow" w="med" len="med"/>
          </a:ln>
          <a:effectLst/>
        </p:spPr>
      </p:cxnSp>
      <p:cxnSp>
        <p:nvCxnSpPr>
          <p:cNvPr id="14" name="Straight Arrow Connector 13"/>
          <p:cNvCxnSpPr/>
          <p:nvPr/>
        </p:nvCxnSpPr>
        <p:spPr bwMode="auto">
          <a:xfrm>
            <a:off x="1676400" y="6097588"/>
            <a:ext cx="2209800" cy="1588"/>
          </a:xfrm>
          <a:prstGeom prst="straightConnector1">
            <a:avLst/>
          </a:prstGeom>
          <a:solidFill>
            <a:schemeClr val="accent1"/>
          </a:solidFill>
          <a:ln w="38100" cap="sq" cmpd="sng" algn="ctr">
            <a:solidFill>
              <a:srgbClr val="FF0000">
                <a:alpha val="56000"/>
              </a:srgbClr>
            </a:solidFill>
            <a:prstDash val="solid"/>
            <a:round/>
            <a:headEnd type="arrow" w="med" len="med"/>
            <a:tailEnd type="arrow" w="med" len="med"/>
          </a:ln>
          <a:effectLst/>
        </p:spPr>
      </p:cxnSp>
      <p:cxnSp>
        <p:nvCxnSpPr>
          <p:cNvPr id="16" name="Straight Arrow Connector 15"/>
          <p:cNvCxnSpPr/>
          <p:nvPr/>
        </p:nvCxnSpPr>
        <p:spPr bwMode="auto">
          <a:xfrm>
            <a:off x="1371600" y="5105400"/>
            <a:ext cx="2590800" cy="1588"/>
          </a:xfrm>
          <a:prstGeom prst="straightConnector1">
            <a:avLst/>
          </a:prstGeom>
          <a:solidFill>
            <a:schemeClr val="accent1"/>
          </a:solidFill>
          <a:ln w="38100" cap="sq" cmpd="sng" algn="ctr">
            <a:solidFill>
              <a:srgbClr val="FF0000">
                <a:alpha val="56000"/>
              </a:srgbClr>
            </a:solidFill>
            <a:prstDash val="solid"/>
            <a:round/>
            <a:headEnd type="arrow" w="med" len="med"/>
            <a:tailEnd type="arrow" w="med" len="med"/>
          </a:ln>
          <a:effectLst/>
        </p:spPr>
      </p:cxn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CAPE Bruges 6 5 2010</a:t>
            </a:r>
            <a:endParaRPr lang="nl-NL"/>
          </a:p>
        </p:txBody>
      </p:sp>
      <p:sp>
        <p:nvSpPr>
          <p:cNvPr id="7" name="Slide Number Placeholder 5"/>
          <p:cNvSpPr>
            <a:spLocks noGrp="1"/>
          </p:cNvSpPr>
          <p:nvPr>
            <p:ph type="sldNum" sz="quarter" idx="12"/>
          </p:nvPr>
        </p:nvSpPr>
        <p:spPr/>
        <p:txBody>
          <a:bodyPr/>
          <a:lstStyle/>
          <a:p>
            <a:fld id="{2195E610-416C-F545-A6C6-0D625A82EDCA}" type="slidenum">
              <a:rPr lang="nl-NL"/>
              <a:pPr/>
              <a:t>55</a:t>
            </a:fld>
            <a:endParaRPr lang="nl-NL"/>
          </a:p>
        </p:txBody>
      </p:sp>
      <p:sp>
        <p:nvSpPr>
          <p:cNvPr id="528386" name="Rectangle 2"/>
          <p:cNvSpPr>
            <a:spLocks noGrp="1" noChangeArrowheads="1"/>
          </p:cNvSpPr>
          <p:nvPr>
            <p:ph type="title"/>
          </p:nvPr>
        </p:nvSpPr>
        <p:spPr/>
        <p:txBody>
          <a:bodyPr/>
          <a:lstStyle/>
          <a:p>
            <a:r>
              <a:rPr lang="en-US"/>
              <a:t>NMB effect on E - PV0</a:t>
            </a:r>
          </a:p>
        </p:txBody>
      </p:sp>
      <p:sp>
        <p:nvSpPr>
          <p:cNvPr id="528387" name="Rectangle 3"/>
          <p:cNvSpPr>
            <a:spLocks noGrp="1" noChangeArrowheads="1"/>
          </p:cNvSpPr>
          <p:nvPr>
            <p:ph type="body" idx="1"/>
          </p:nvPr>
        </p:nvSpPr>
        <p:spPr>
          <a:xfrm>
            <a:off x="1219200" y="1676400"/>
            <a:ext cx="7924800" cy="4724400"/>
          </a:xfrm>
        </p:spPr>
        <p:txBody>
          <a:bodyPr/>
          <a:lstStyle/>
          <a:p>
            <a:r>
              <a:rPr lang="en-US" dirty="0"/>
              <a:t>E or Compliance </a:t>
            </a:r>
            <a:r>
              <a:rPr lang="en-US" dirty="0" smtClean="0"/>
              <a:t>unchanged by NMB</a:t>
            </a:r>
          </a:p>
          <a:p>
            <a:pPr lvl="1"/>
            <a:r>
              <a:rPr lang="en-US" dirty="0"/>
              <a:t>E determined by fascia, size and shape</a:t>
            </a:r>
          </a:p>
          <a:p>
            <a:r>
              <a:rPr lang="en-US" dirty="0"/>
              <a:t>PV0 drops</a:t>
            </a:r>
            <a:r>
              <a:rPr lang="en-US" dirty="0" smtClean="0"/>
              <a:t> by NMB</a:t>
            </a:r>
          </a:p>
          <a:p>
            <a:pPr lvl="1"/>
            <a:r>
              <a:rPr lang="en-US" dirty="0" smtClean="0"/>
              <a:t>= extra </a:t>
            </a:r>
            <a:r>
              <a:rPr lang="en-US" dirty="0"/>
              <a:t>volume at same pressure</a:t>
            </a:r>
          </a:p>
        </p:txBody>
      </p:sp>
      <p:pic>
        <p:nvPicPr>
          <p:cNvPr id="528388" name="Picture 4" descr="Dia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078288"/>
            <a:ext cx="9144000" cy="28797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smtClean="0"/>
              <a:t>1. </a:t>
            </a:r>
            <a:r>
              <a:rPr lang="fr-FR" dirty="0" err="1" smtClean="0"/>
              <a:t>Laboratory</a:t>
            </a:r>
            <a:r>
              <a:rPr lang="fr-FR" dirty="0" smtClean="0"/>
              <a:t> </a:t>
            </a:r>
            <a:r>
              <a:rPr lang="fr-FR" dirty="0" err="1" smtClean="0"/>
              <a:t>measurement</a:t>
            </a:r>
            <a:endParaRPr lang="fr-FR" dirty="0"/>
          </a:p>
        </p:txBody>
      </p:sp>
      <p:sp>
        <p:nvSpPr>
          <p:cNvPr id="3" name="Tijdelijke aanduiding voor inhoud 2"/>
          <p:cNvSpPr>
            <a:spLocks noGrp="1"/>
          </p:cNvSpPr>
          <p:nvPr>
            <p:ph idx="1"/>
          </p:nvPr>
        </p:nvSpPr>
        <p:spPr>
          <a:xfrm>
            <a:off x="685800" y="1447800"/>
            <a:ext cx="8458200" cy="4953000"/>
          </a:xfrm>
        </p:spPr>
        <p:txBody>
          <a:bodyPr/>
          <a:lstStyle/>
          <a:p>
            <a:r>
              <a:rPr lang="fr-FR" dirty="0" smtClean="0"/>
              <a:t>First </a:t>
            </a:r>
            <a:r>
              <a:rPr lang="fr-FR" dirty="0" err="1" smtClean="0"/>
              <a:t>inflate</a:t>
            </a:r>
            <a:r>
              <a:rPr lang="fr-FR" dirty="0" smtClean="0"/>
              <a:t> abdomen and place large </a:t>
            </a:r>
            <a:r>
              <a:rPr lang="fr-FR" dirty="0" err="1" smtClean="0"/>
              <a:t>trocar</a:t>
            </a:r>
            <a:endParaRPr lang="fr-FR" dirty="0" smtClean="0"/>
          </a:p>
          <a:p>
            <a:pPr lvl="1"/>
            <a:r>
              <a:rPr lang="fr-FR" dirty="0" err="1" smtClean="0"/>
              <a:t>Verify</a:t>
            </a:r>
            <a:r>
              <a:rPr lang="fr-FR" dirty="0" smtClean="0"/>
              <a:t> position of </a:t>
            </a:r>
            <a:r>
              <a:rPr lang="fr-FR" dirty="0" err="1" smtClean="0"/>
              <a:t>trocar</a:t>
            </a:r>
            <a:endParaRPr lang="fr-FR" dirty="0" smtClean="0"/>
          </a:p>
          <a:p>
            <a:pPr lvl="1"/>
            <a:r>
              <a:rPr lang="fr-FR" dirty="0" err="1" smtClean="0"/>
              <a:t>Stomach</a:t>
            </a:r>
            <a:r>
              <a:rPr lang="fr-FR" dirty="0" smtClean="0"/>
              <a:t> and </a:t>
            </a:r>
            <a:r>
              <a:rPr lang="fr-FR" dirty="0" err="1" smtClean="0"/>
              <a:t>bladder</a:t>
            </a:r>
            <a:r>
              <a:rPr lang="fr-FR" dirty="0" smtClean="0"/>
              <a:t> </a:t>
            </a:r>
            <a:r>
              <a:rPr lang="fr-FR" dirty="0" err="1" smtClean="0"/>
              <a:t>empty</a:t>
            </a:r>
            <a:r>
              <a:rPr lang="fr-FR" dirty="0" smtClean="0"/>
              <a:t>?</a:t>
            </a:r>
          </a:p>
          <a:p>
            <a:r>
              <a:rPr lang="fr-FR" dirty="0" err="1" smtClean="0"/>
              <a:t>Deflate</a:t>
            </a:r>
            <a:r>
              <a:rPr lang="fr-FR" dirty="0" smtClean="0"/>
              <a:t> abdomen </a:t>
            </a:r>
            <a:r>
              <a:rPr lang="fr-FR" dirty="0" err="1" smtClean="0"/>
              <a:t>while</a:t>
            </a:r>
            <a:r>
              <a:rPr lang="fr-FR" dirty="0" smtClean="0"/>
              <a:t> </a:t>
            </a:r>
            <a:r>
              <a:rPr lang="fr-FR" dirty="0" err="1" smtClean="0"/>
              <a:t>palpating</a:t>
            </a:r>
            <a:r>
              <a:rPr lang="fr-FR" dirty="0" smtClean="0"/>
              <a:t> abdomen</a:t>
            </a:r>
          </a:p>
          <a:p>
            <a:pPr lvl="1"/>
            <a:r>
              <a:rPr lang="fr-FR" dirty="0" err="1" smtClean="0"/>
              <a:t>Making</a:t>
            </a:r>
            <a:r>
              <a:rPr lang="fr-FR" dirty="0" smtClean="0"/>
              <a:t> </a:t>
            </a:r>
            <a:r>
              <a:rPr lang="fr-FR" dirty="0" err="1" smtClean="0"/>
              <a:t>repetitive</a:t>
            </a:r>
            <a:r>
              <a:rPr lang="fr-FR" dirty="0" smtClean="0"/>
              <a:t> </a:t>
            </a:r>
            <a:r>
              <a:rPr lang="fr-FR" dirty="0" err="1" smtClean="0"/>
              <a:t>measurements</a:t>
            </a:r>
            <a:r>
              <a:rPr lang="fr-FR" dirty="0" smtClean="0"/>
              <a:t> possible in the </a:t>
            </a:r>
            <a:r>
              <a:rPr lang="fr-FR" dirty="0" err="1" smtClean="0"/>
              <a:t>same</a:t>
            </a:r>
            <a:r>
              <a:rPr lang="fr-FR" dirty="0" smtClean="0"/>
              <a:t> condition.</a:t>
            </a:r>
          </a:p>
          <a:p>
            <a:r>
              <a:rPr lang="fr-FR" dirty="0" smtClean="0"/>
              <a:t>Slow inflation/</a:t>
            </a:r>
            <a:r>
              <a:rPr lang="fr-FR" dirty="0" err="1" smtClean="0"/>
              <a:t>deflation</a:t>
            </a:r>
            <a:r>
              <a:rPr lang="fr-FR" dirty="0" smtClean="0"/>
              <a:t> of </a:t>
            </a:r>
            <a:r>
              <a:rPr lang="fr-FR" dirty="0" err="1" smtClean="0"/>
              <a:t>pneumoperitoneum</a:t>
            </a:r>
            <a:endParaRPr lang="fr-FR" dirty="0" smtClean="0"/>
          </a:p>
          <a:p>
            <a:pPr lvl="1"/>
            <a:r>
              <a:rPr lang="fr-FR" dirty="0" err="1" smtClean="0"/>
              <a:t>Measure</a:t>
            </a:r>
            <a:r>
              <a:rPr lang="fr-FR" dirty="0" smtClean="0"/>
              <a:t> flow and pressure (P) continuous</a:t>
            </a:r>
          </a:p>
          <a:p>
            <a:pPr lvl="1"/>
            <a:r>
              <a:rPr lang="fr-FR" dirty="0" err="1" smtClean="0"/>
              <a:t>Calculate</a:t>
            </a:r>
            <a:r>
              <a:rPr lang="fr-FR" dirty="0" smtClean="0"/>
              <a:t> </a:t>
            </a:r>
            <a:r>
              <a:rPr lang="fr-FR" dirty="0" err="1" smtClean="0"/>
              <a:t>inflated</a:t>
            </a:r>
            <a:r>
              <a:rPr lang="fr-FR" dirty="0" smtClean="0"/>
              <a:t> volume: V</a:t>
            </a:r>
          </a:p>
          <a:p>
            <a:pPr lvl="1"/>
            <a:r>
              <a:rPr lang="fr-FR" dirty="0" smtClean="0"/>
              <a:t>Set out in P/V </a:t>
            </a:r>
            <a:r>
              <a:rPr lang="fr-FR" dirty="0" err="1" smtClean="0"/>
              <a:t>loop</a:t>
            </a:r>
          </a:p>
          <a:p>
            <a:pPr lvl="1"/>
            <a:r>
              <a:rPr lang="fr-FR" dirty="0" err="1" smtClean="0"/>
              <a:t>Linear fit of curve: calculate P = E . V + PV0</a:t>
            </a:r>
            <a:endParaRPr lang="fr-FR" dirty="0" smtClean="0"/>
          </a:p>
          <a:p>
            <a:endParaRPr lang="fr-FR" dirty="0"/>
          </a:p>
        </p:txBody>
      </p:sp>
      <p:sp>
        <p:nvSpPr>
          <p:cNvPr id="4" name="Tijdelijke aanduiding voor dianummer 3"/>
          <p:cNvSpPr>
            <a:spLocks noGrp="1"/>
          </p:cNvSpPr>
          <p:nvPr>
            <p:ph type="sldNum" sz="quarter" idx="12"/>
          </p:nvPr>
        </p:nvSpPr>
        <p:spPr/>
        <p:txBody>
          <a:bodyPr/>
          <a:lstStyle/>
          <a:p>
            <a:pPr>
              <a:defRPr/>
            </a:pPr>
            <a:fld id="{15C4E746-D034-4649-BF85-6F3998F13391}" type="slidenum">
              <a:rPr lang="en-US" smtClean="0"/>
              <a:pPr>
                <a:defRPr/>
              </a:pPr>
              <a:t>6</a:t>
            </a:fld>
            <a:endParaRPr lang="en-US" dirty="0"/>
          </a:p>
        </p:txBody>
      </p:sp>
    </p:spTree>
    <p:extLst>
      <p:ext uri="{BB962C8B-B14F-4D97-AF65-F5344CB8AC3E}">
        <p14:creationId xmlns:p14="http://schemas.microsoft.com/office/powerpoint/2010/main" val="33015495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5511800" cy="1143000"/>
          </a:xfrm>
        </p:spPr>
        <p:txBody>
          <a:bodyPr/>
          <a:lstStyle/>
          <a:p>
            <a:r>
              <a:rPr lang="fr-FR" dirty="0" smtClean="0"/>
              <a:t>1. </a:t>
            </a:r>
            <a:r>
              <a:rPr lang="fr-FR" dirty="0" err="1" smtClean="0"/>
              <a:t>Laboratory</a:t>
            </a:r>
            <a:r>
              <a:rPr lang="fr-FR" dirty="0" smtClean="0"/>
              <a:t> set up</a:t>
            </a:r>
            <a:endParaRPr lang="fr-FR" dirty="0"/>
          </a:p>
        </p:txBody>
      </p:sp>
      <p:sp>
        <p:nvSpPr>
          <p:cNvPr id="3" name="Tijdelijke aanduiding voor inhoud 2"/>
          <p:cNvSpPr>
            <a:spLocks noGrp="1"/>
          </p:cNvSpPr>
          <p:nvPr>
            <p:ph idx="1"/>
          </p:nvPr>
        </p:nvSpPr>
        <p:spPr>
          <a:xfrm>
            <a:off x="0" y="1447800"/>
            <a:ext cx="4851400" cy="1816100"/>
          </a:xfrm>
        </p:spPr>
        <p:txBody>
          <a:bodyPr/>
          <a:lstStyle/>
          <a:p>
            <a:r>
              <a:rPr lang="fr-FR" sz="2000" dirty="0" smtClean="0"/>
              <a:t>Flow and pressure monitor </a:t>
            </a:r>
            <a:r>
              <a:rPr lang="fr-FR" sz="2000" dirty="0" err="1" smtClean="0"/>
              <a:t>between</a:t>
            </a:r>
            <a:r>
              <a:rPr lang="fr-FR" sz="2000" dirty="0" smtClean="0"/>
              <a:t> </a:t>
            </a:r>
            <a:r>
              <a:rPr lang="fr-FR" sz="2000" dirty="0" err="1" smtClean="0"/>
              <a:t>insufflator</a:t>
            </a:r>
            <a:r>
              <a:rPr lang="fr-FR" sz="2000" dirty="0" smtClean="0"/>
              <a:t> and abdomen</a:t>
            </a:r>
          </a:p>
          <a:p>
            <a:r>
              <a:rPr lang="fr-FR" sz="2000" dirty="0" err="1" smtClean="0"/>
              <a:t>Slowly</a:t>
            </a:r>
            <a:r>
              <a:rPr lang="fr-FR" sz="2000" dirty="0" smtClean="0"/>
              <a:t> </a:t>
            </a:r>
            <a:r>
              <a:rPr lang="fr-FR" sz="2000" dirty="0" err="1" smtClean="0"/>
              <a:t>inflate</a:t>
            </a:r>
            <a:r>
              <a:rPr lang="fr-FR" sz="2000" dirty="0" smtClean="0"/>
              <a:t> and </a:t>
            </a:r>
            <a:r>
              <a:rPr lang="fr-FR" sz="2000" dirty="0" err="1" smtClean="0"/>
              <a:t>deflate</a:t>
            </a:r>
            <a:r>
              <a:rPr lang="fr-FR" sz="2000" dirty="0" smtClean="0"/>
              <a:t> the abdomen </a:t>
            </a:r>
            <a:r>
              <a:rPr lang="fr-FR" sz="2000" dirty="0" err="1" smtClean="0"/>
              <a:t>while</a:t>
            </a:r>
            <a:r>
              <a:rPr lang="fr-FR" sz="2000" dirty="0" smtClean="0"/>
              <a:t> </a:t>
            </a:r>
            <a:r>
              <a:rPr lang="fr-FR" sz="2000" dirty="0" err="1" smtClean="0"/>
              <a:t>measuring</a:t>
            </a:r>
            <a:r>
              <a:rPr lang="fr-FR" sz="2000" dirty="0" smtClean="0"/>
              <a:t> pressure and </a:t>
            </a:r>
            <a:r>
              <a:rPr lang="fr-FR" sz="2000" dirty="0" err="1" smtClean="0"/>
              <a:t>integrating</a:t>
            </a:r>
            <a:r>
              <a:rPr lang="fr-FR" sz="2000" dirty="0" smtClean="0"/>
              <a:t> flow to volume</a:t>
            </a:r>
            <a:endParaRPr lang="fr-FR" sz="2000" dirty="0"/>
          </a:p>
        </p:txBody>
      </p:sp>
      <p:graphicFrame>
        <p:nvGraphicFramePr>
          <p:cNvPr id="4" name="Object 9"/>
          <p:cNvGraphicFramePr>
            <a:graphicFrameLocks noChangeAspect="1"/>
          </p:cNvGraphicFramePr>
          <p:nvPr>
            <p:extLst>
              <p:ext uri="{D42A27DB-BD31-4B8C-83A1-F6EECF244321}">
                <p14:modId xmlns:p14="http://schemas.microsoft.com/office/powerpoint/2010/main" val="1970986125"/>
              </p:ext>
            </p:extLst>
          </p:nvPr>
        </p:nvGraphicFramePr>
        <p:xfrm>
          <a:off x="1556295" y="3157538"/>
          <a:ext cx="6020843" cy="3433762"/>
        </p:xfrm>
        <a:graphic>
          <a:graphicData uri="http://schemas.openxmlformats.org/presentationml/2006/ole">
            <mc:AlternateContent xmlns:mc="http://schemas.openxmlformats.org/markup-compatibility/2006">
              <mc:Choice xmlns:v="urn:schemas-microsoft-com:vml" Requires="v">
                <p:oleObj spid="_x0000_s21526" name="Grafiek" r:id="rId3" imgW="4876800" imgH="2781300" progId="Excel.Chart.8">
                  <p:embed/>
                </p:oleObj>
              </mc:Choice>
              <mc:Fallback>
                <p:oleObj name="Grafiek" r:id="rId3" imgW="4876800" imgH="27813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295" y="3157538"/>
                        <a:ext cx="6020843" cy="3433762"/>
                      </a:xfrm>
                      <a:prstGeom prst="rect">
                        <a:avLst/>
                      </a:prstGeom>
                      <a:noFill/>
                      <a:ln>
                        <a:noFill/>
                      </a:ln>
                      <a:effectLst/>
                    </p:spPr>
                  </p:pic>
                </p:oleObj>
              </mc:Fallback>
            </mc:AlternateContent>
          </a:graphicData>
        </a:graphic>
      </p:graphicFrame>
      <p:pic>
        <p:nvPicPr>
          <p:cNvPr id="6" name="Afbeelding 5" descr="DSC01156.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02200" y="0"/>
            <a:ext cx="4241799" cy="2943367"/>
          </a:xfrm>
          <a:prstGeom prst="rect">
            <a:avLst/>
          </a:prstGeom>
        </p:spPr>
      </p:pic>
      <p:sp>
        <p:nvSpPr>
          <p:cNvPr id="7" name="Tijdelijke aanduiding voor dianummer 6"/>
          <p:cNvSpPr>
            <a:spLocks noGrp="1"/>
          </p:cNvSpPr>
          <p:nvPr>
            <p:ph type="sldNum" sz="quarter" idx="12"/>
          </p:nvPr>
        </p:nvSpPr>
        <p:spPr/>
        <p:txBody>
          <a:bodyPr/>
          <a:lstStyle/>
          <a:p>
            <a:pPr>
              <a:defRPr/>
            </a:pPr>
            <a:fld id="{2AB15C9B-73DA-4B80-AF20-17D271E80254}" type="slidenum">
              <a:rPr lang="en-US" smtClean="0"/>
              <a:pPr>
                <a:defRPr/>
              </a:pPr>
              <a:t>7</a:t>
            </a:fld>
            <a:endParaRPr lang="en-US" dirty="0"/>
          </a:p>
        </p:txBody>
      </p:sp>
    </p:spTree>
    <p:extLst>
      <p:ext uri="{BB962C8B-B14F-4D97-AF65-F5344CB8AC3E}">
        <p14:creationId xmlns:p14="http://schemas.microsoft.com/office/powerpoint/2010/main" val="37655006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err="1" smtClean="0"/>
              <a:t>What is abdominal compliance in man</a:t>
            </a:r>
            <a:r>
              <a:rPr lang="fr-FR" dirty="0" smtClean="0"/>
              <a:t>?</a:t>
            </a:r>
            <a:endParaRPr lang="fr-FR" dirty="0"/>
          </a:p>
        </p:txBody>
      </p:sp>
      <p:sp>
        <p:nvSpPr>
          <p:cNvPr id="3" name="Tijdelijke aanduiding voor inhoud 2"/>
          <p:cNvSpPr>
            <a:spLocks noGrp="1"/>
          </p:cNvSpPr>
          <p:nvPr>
            <p:ph idx="1"/>
          </p:nvPr>
        </p:nvSpPr>
        <p:spPr>
          <a:xfrm>
            <a:off x="685800" y="1447800"/>
            <a:ext cx="8458200" cy="4953000"/>
          </a:xfrm>
        </p:spPr>
        <p:txBody>
          <a:bodyPr/>
          <a:lstStyle/>
          <a:p>
            <a:r>
              <a:rPr lang="fr-FR" dirty="0" smtClean="0"/>
              <a:t>The Abdominal pressure volume relation </a:t>
            </a:r>
            <a:r>
              <a:rPr lang="fr-FR" sz="2400" dirty="0" smtClean="0"/>
              <a:t>(APVR)</a:t>
            </a:r>
            <a:endParaRPr lang="fr-FR" dirty="0" smtClean="0"/>
          </a:p>
          <a:p>
            <a:pPr lvl="1"/>
            <a:r>
              <a:rPr lang="fr-FR" dirty="0" smtClean="0"/>
              <a:t>Compliance C: </a:t>
            </a:r>
          </a:p>
          <a:p>
            <a:pPr lvl="2"/>
            <a:r>
              <a:rPr lang="fr-FR" dirty="0" smtClean="0"/>
              <a:t>change in volume/change in pressure</a:t>
            </a:r>
          </a:p>
          <a:p>
            <a:pPr lvl="1"/>
            <a:r>
              <a:rPr lang="fr-FR" dirty="0" smtClean="0"/>
              <a:t>Elastance E: E=1/C</a:t>
            </a:r>
          </a:p>
          <a:p>
            <a:pPr lvl="2"/>
            <a:r>
              <a:rPr lang="fr-FR" dirty="0" smtClean="0"/>
              <a:t>Change in pressure/change in volume</a:t>
            </a:r>
          </a:p>
          <a:p>
            <a:pPr lvl="1"/>
            <a:r>
              <a:rPr lang="fr-FR" dirty="0" smtClean="0"/>
              <a:t>PV0: Crossing of Y axis</a:t>
            </a:r>
          </a:p>
          <a:p>
            <a:pPr lvl="2"/>
            <a:r>
              <a:rPr lang="fr-FR" dirty="0" smtClean="0"/>
              <a:t>Pressure at zero volume</a:t>
            </a:r>
          </a:p>
          <a:p>
            <a:r>
              <a:rPr lang="fr-FR" dirty="0" smtClean="0"/>
              <a:t>APVR </a:t>
            </a:r>
            <a:r>
              <a:rPr lang="fr-FR" dirty="0" err="1" smtClean="0"/>
              <a:t>is</a:t>
            </a:r>
            <a:r>
              <a:rPr lang="fr-FR" dirty="0" smtClean="0"/>
              <a:t> </a:t>
            </a:r>
            <a:r>
              <a:rPr lang="fr-FR" dirty="0" err="1" smtClean="0"/>
              <a:t>linear</a:t>
            </a:r>
            <a:r>
              <a:rPr lang="fr-FR" dirty="0" smtClean="0"/>
              <a:t> in </a:t>
            </a:r>
            <a:r>
              <a:rPr lang="fr-FR" dirty="0" err="1" smtClean="0"/>
              <a:t>humans</a:t>
            </a:r>
          </a:p>
          <a:p>
            <a:pPr lvl="1"/>
            <a:r>
              <a:rPr lang="fr-FR" dirty="0" err="1" smtClean="0"/>
              <a:t>To a value of 20 mmHg</a:t>
            </a:r>
          </a:p>
          <a:p>
            <a:pPr lvl="1"/>
            <a:r>
              <a:rPr lang="fr-FR" dirty="0" err="1" smtClean="0"/>
              <a:t>Except if abdomen has an apple shape.</a:t>
            </a:r>
          </a:p>
          <a:p>
            <a:pPr lvl="2"/>
            <a:r>
              <a:rPr lang="fr-FR" dirty="0" err="1" smtClean="0"/>
              <a:t>central obesity with intra abdominal fat</a:t>
            </a:r>
            <a:endParaRPr lang="fr-FR" dirty="0" smtClean="0"/>
          </a:p>
          <a:p>
            <a:pPr lvl="1">
              <a:buNone/>
            </a:pPr>
            <a:endParaRPr lang="fr-FR" dirty="0" smtClean="0"/>
          </a:p>
          <a:p>
            <a:endParaRPr lang="fr-FR"/>
          </a:p>
        </p:txBody>
      </p:sp>
      <p:sp>
        <p:nvSpPr>
          <p:cNvPr id="4" name="Tijdelijke aanduiding voor dianummer 3"/>
          <p:cNvSpPr>
            <a:spLocks noGrp="1"/>
          </p:cNvSpPr>
          <p:nvPr>
            <p:ph type="sldNum" sz="quarter" idx="12"/>
          </p:nvPr>
        </p:nvSpPr>
        <p:spPr/>
        <p:txBody>
          <a:bodyPr/>
          <a:lstStyle/>
          <a:p>
            <a:pPr>
              <a:defRPr/>
            </a:pPr>
            <a:fld id="{2AB15C9B-73DA-4B80-AF20-17D271E80254}" type="slidenum">
              <a:rPr lang="en-US" smtClean="0"/>
              <a:pPr>
                <a:defRPr/>
              </a:pPr>
              <a:t>8</a:t>
            </a:fld>
            <a:endParaRPr lang="en-US" dirty="0"/>
          </a:p>
        </p:txBody>
      </p:sp>
    </p:spTree>
    <p:extLst>
      <p:ext uri="{BB962C8B-B14F-4D97-AF65-F5344CB8AC3E}">
        <p14:creationId xmlns:p14="http://schemas.microsoft.com/office/powerpoint/2010/main" val="39078290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JPM  18 05 2010  Anesthesie voor bariatrische heelk</a:t>
            </a:r>
            <a:endParaRPr lang="nl-NL"/>
          </a:p>
        </p:txBody>
      </p:sp>
      <p:sp>
        <p:nvSpPr>
          <p:cNvPr id="11" name="Slide Number Placeholder 5"/>
          <p:cNvSpPr>
            <a:spLocks noGrp="1"/>
          </p:cNvSpPr>
          <p:nvPr>
            <p:ph type="sldNum" sz="quarter" idx="12"/>
          </p:nvPr>
        </p:nvSpPr>
        <p:spPr/>
        <p:txBody>
          <a:bodyPr/>
          <a:lstStyle/>
          <a:p>
            <a:fld id="{39AEEFAA-A78C-A04B-8F17-3D2591B884BC}" type="slidenum">
              <a:rPr lang="nl-NL"/>
              <a:pPr/>
              <a:t>9</a:t>
            </a:fld>
            <a:endParaRPr lang="nl-NL"/>
          </a:p>
        </p:txBody>
      </p:sp>
      <p:graphicFrame>
        <p:nvGraphicFramePr>
          <p:cNvPr id="308226" name="Object 2"/>
          <p:cNvGraphicFramePr>
            <a:graphicFrameLocks noGrp="1" noChangeAspect="1"/>
          </p:cNvGraphicFramePr>
          <p:nvPr>
            <p:ph idx="1"/>
          </p:nvPr>
        </p:nvGraphicFramePr>
        <p:xfrm>
          <a:off x="0" y="4124325"/>
          <a:ext cx="4581525" cy="2733675"/>
        </p:xfrm>
        <a:graphic>
          <a:graphicData uri="http://schemas.openxmlformats.org/presentationml/2006/ole">
            <mc:AlternateContent xmlns:mc="http://schemas.openxmlformats.org/markup-compatibility/2006">
              <mc:Choice xmlns:v="urn:schemas-microsoft-com:vml" Requires="v">
                <p:oleObj spid="_x0000_s28680" name="Grafiek" r:id="rId4" imgW="5435600" imgH="3251200" progId="Excel.Sheet.8">
                  <p:embed/>
                </p:oleObj>
              </mc:Choice>
              <mc:Fallback>
                <p:oleObj name="Grafiek" r:id="rId4" imgW="5435600" imgH="3251200" progId="Excel.Shee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24325"/>
                        <a:ext cx="4581525" cy="273367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308227" name="Rectangle 3"/>
          <p:cNvSpPr>
            <a:spLocks noGrp="1" noChangeArrowheads="1"/>
          </p:cNvSpPr>
          <p:nvPr>
            <p:ph type="title"/>
          </p:nvPr>
        </p:nvSpPr>
        <p:spPr/>
        <p:txBody>
          <a:bodyPr/>
          <a:lstStyle/>
          <a:p>
            <a:r>
              <a:rPr lang="nl-BE" sz="4000"/>
              <a:t>Diameter cirkel daalt bij opblazen buik</a:t>
            </a:r>
            <a:endParaRPr lang="en-US" sz="4000"/>
          </a:p>
        </p:txBody>
      </p:sp>
      <p:sp>
        <p:nvSpPr>
          <p:cNvPr id="308228" name="Oval 4"/>
          <p:cNvSpPr>
            <a:spLocks noChangeArrowheads="1"/>
          </p:cNvSpPr>
          <p:nvPr/>
        </p:nvSpPr>
        <p:spPr bwMode="auto">
          <a:xfrm>
            <a:off x="2771775" y="1773238"/>
            <a:ext cx="3887788" cy="3887787"/>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308229" name="Oval 5"/>
          <p:cNvSpPr>
            <a:spLocks noChangeArrowheads="1"/>
          </p:cNvSpPr>
          <p:nvPr/>
        </p:nvSpPr>
        <p:spPr bwMode="auto">
          <a:xfrm>
            <a:off x="1908175" y="2349500"/>
            <a:ext cx="5759450" cy="5761038"/>
          </a:xfrm>
          <a:prstGeom prst="ellipse">
            <a:avLst/>
          </a:prstGeom>
          <a:noFill/>
          <a:ln w="38100">
            <a:solidFill>
              <a:srgbClr val="FFFF00"/>
            </a:solidFill>
            <a:round/>
            <a:headEnd/>
            <a:tailEnd/>
          </a:ln>
          <a:effectLst/>
        </p:spPr>
        <p:txBody>
          <a:bodyPr wrap="none" anchor="ctr">
            <a:prstTxWarp prst="textNoShape">
              <a:avLst/>
            </a:prstTxWarp>
          </a:bodyPr>
          <a:lstStyle/>
          <a:p>
            <a:endParaRPr lang="en-US"/>
          </a:p>
        </p:txBody>
      </p:sp>
      <p:sp>
        <p:nvSpPr>
          <p:cNvPr id="308230" name="Oval 6"/>
          <p:cNvSpPr>
            <a:spLocks noChangeArrowheads="1"/>
          </p:cNvSpPr>
          <p:nvPr/>
        </p:nvSpPr>
        <p:spPr bwMode="auto">
          <a:xfrm>
            <a:off x="-757238" y="2708275"/>
            <a:ext cx="11158538" cy="11161713"/>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8231" name="Rectangle 7"/>
          <p:cNvSpPr>
            <a:spLocks noChangeArrowheads="1"/>
          </p:cNvSpPr>
          <p:nvPr/>
        </p:nvSpPr>
        <p:spPr bwMode="auto">
          <a:xfrm>
            <a:off x="2914650" y="2997200"/>
            <a:ext cx="3673475" cy="1944688"/>
          </a:xfrm>
          <a:prstGeom prst="rect">
            <a:avLst/>
          </a:prstGeom>
          <a:noFill/>
          <a:ln w="63500">
            <a:solidFill>
              <a:srgbClr val="000000"/>
            </a:solidFill>
            <a:miter lim="800000"/>
            <a:headEnd/>
            <a:tailEnd/>
          </a:ln>
          <a:effectLst/>
        </p:spPr>
        <p:txBody>
          <a:bodyPr wrap="none" anchor="ctr">
            <a:prstTxWarp prst="textNoShape">
              <a:avLst/>
            </a:prstTxWarp>
          </a:bodyPr>
          <a:lstStyle/>
          <a:p>
            <a:pPr algn="ctr" eaLnBrk="1" hangingPunct="1"/>
            <a:r>
              <a:rPr lang="nl-BE">
                <a:latin typeface="Garamond" charset="0"/>
              </a:rPr>
              <a:t>Abdomen als vast onderstel</a:t>
            </a:r>
          </a:p>
          <a:p>
            <a:pPr algn="ctr" eaLnBrk="1" hangingPunct="1"/>
            <a:r>
              <a:rPr lang="nl-BE">
                <a:latin typeface="Garamond" charset="0"/>
              </a:rPr>
              <a:t> met rekbaar vlies bedekt</a:t>
            </a:r>
            <a:endParaRPr lang="en-US">
              <a:latin typeface="Garamond" charset="0"/>
            </a:endParaRPr>
          </a:p>
        </p:txBody>
      </p:sp>
      <p:sp>
        <p:nvSpPr>
          <p:cNvPr id="308232" name="Text Box 8"/>
          <p:cNvSpPr txBox="1">
            <a:spLocks noChangeArrowheads="1"/>
          </p:cNvSpPr>
          <p:nvPr/>
        </p:nvSpPr>
        <p:spPr bwMode="auto">
          <a:xfrm>
            <a:off x="2411413" y="6165850"/>
            <a:ext cx="1514475" cy="366713"/>
          </a:xfrm>
          <a:prstGeom prst="rect">
            <a:avLst/>
          </a:prstGeom>
          <a:noFill/>
          <a:ln w="9525">
            <a:noFill/>
            <a:miter lim="800000"/>
            <a:headEnd/>
            <a:tailEnd/>
          </a:ln>
          <a:effectLst/>
        </p:spPr>
        <p:txBody>
          <a:bodyPr wrap="none">
            <a:prstTxWarp prst="textNoShape">
              <a:avLst/>
            </a:prstTxWarp>
            <a:spAutoFit/>
          </a:bodyPr>
          <a:lstStyle/>
          <a:p>
            <a:pPr algn="l" eaLnBrk="1" hangingPunct="1"/>
            <a:r>
              <a:rPr lang="nl-BE" sz="1800">
                <a:latin typeface="Garamond" charset="0"/>
              </a:rPr>
              <a:t>Mulier JP 2008</a:t>
            </a:r>
            <a:endParaRPr lang="en-US" sz="1800">
              <a:latin typeface="Garamond"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blank">
  <a:themeElements>
    <a:clrScheme name="Bridion light table theme">
      <a:dk1>
        <a:srgbClr val="292523"/>
      </a:dk1>
      <a:lt1>
        <a:srgbClr val="4D4D4D"/>
      </a:lt1>
      <a:dk2>
        <a:srgbClr val="292523"/>
      </a:dk2>
      <a:lt2>
        <a:srgbClr val="EBE8E7"/>
      </a:lt2>
      <a:accent1>
        <a:srgbClr val="8CB9C6"/>
      </a:accent1>
      <a:accent2>
        <a:srgbClr val="4D4D4D"/>
      </a:accent2>
      <a:accent3>
        <a:srgbClr val="4D4D4D"/>
      </a:accent3>
      <a:accent4>
        <a:srgbClr val="8BA69C"/>
      </a:accent4>
      <a:accent5>
        <a:srgbClr val="8BA69C"/>
      </a:accent5>
      <a:accent6>
        <a:srgbClr val="A297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ridion light table theme">
      <a:dk1>
        <a:srgbClr val="292523"/>
      </a:dk1>
      <a:lt1>
        <a:srgbClr val="4D4D4D"/>
      </a:lt1>
      <a:dk2>
        <a:srgbClr val="292523"/>
      </a:dk2>
      <a:lt2>
        <a:srgbClr val="EBE8E7"/>
      </a:lt2>
      <a:accent1>
        <a:srgbClr val="8CB9C6"/>
      </a:accent1>
      <a:accent2>
        <a:srgbClr val="4D4D4D"/>
      </a:accent2>
      <a:accent3>
        <a:srgbClr val="4D4D4D"/>
      </a:accent3>
      <a:accent4>
        <a:srgbClr val="8BA69C"/>
      </a:accent4>
      <a:accent5>
        <a:srgbClr val="8BA69C"/>
      </a:accent5>
      <a:accent6>
        <a:srgbClr val="A2979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6138</TotalTime>
  <Words>3115</Words>
  <Application>Microsoft Macintosh PowerPoint</Application>
  <PresentationFormat>Diavoorstelling (4:3)</PresentationFormat>
  <Paragraphs>556</Paragraphs>
  <Slides>55</Slides>
  <Notes>19</Notes>
  <HiddenSlides>0</HiddenSlides>
  <MMClips>0</MMClips>
  <ScaleCrop>false</ScaleCrop>
  <HeadingPairs>
    <vt:vector size="6" baseType="variant">
      <vt:variant>
        <vt:lpstr>Thema</vt:lpstr>
      </vt:variant>
      <vt:variant>
        <vt:i4>2</vt:i4>
      </vt:variant>
      <vt:variant>
        <vt:lpstr>Ingesloten OLE-bronprogramma's</vt:lpstr>
      </vt:variant>
      <vt:variant>
        <vt:i4>4</vt:i4>
      </vt:variant>
      <vt:variant>
        <vt:lpstr>Diatitels</vt:lpstr>
      </vt:variant>
      <vt:variant>
        <vt:i4>55</vt:i4>
      </vt:variant>
    </vt:vector>
  </HeadingPairs>
  <TitlesOfParts>
    <vt:vector size="61" baseType="lpstr">
      <vt:lpstr>2_blank</vt:lpstr>
      <vt:lpstr>blank</vt:lpstr>
      <vt:lpstr>Grafiek</vt:lpstr>
      <vt:lpstr>Excel.Chart.8</vt:lpstr>
      <vt:lpstr>Hoja de cálculo</vt:lpstr>
      <vt:lpstr>Worksheet</vt:lpstr>
      <vt:lpstr>Measuring abdominal compliance for laparoscopic procedures</vt:lpstr>
      <vt:lpstr>PowerPoint-presentatie</vt:lpstr>
      <vt:lpstr>PowerPoint-presentatie</vt:lpstr>
      <vt:lpstr>Question</vt:lpstr>
      <vt:lpstr>Let us measure the abdominal compliance and understand what happens</vt:lpstr>
      <vt:lpstr>1. Laboratory measurement</vt:lpstr>
      <vt:lpstr>1. Laboratory set up</vt:lpstr>
      <vt:lpstr>What is abdominal compliance in man?</vt:lpstr>
      <vt:lpstr>Diameter cirkel daalt bij opblazen buik</vt:lpstr>
      <vt:lpstr>CT scan</vt:lpstr>
      <vt:lpstr>Examples of P V loops in the abdomen</vt:lpstr>
      <vt:lpstr>2. Clinical calculation at start of pneumoperitoneum</vt:lpstr>
      <vt:lpstr>PowerPoint-presentatie</vt:lpstr>
      <vt:lpstr>Compliance (C) and Elastance (E)  C=change in V/change in P (C= 1/E)</vt:lpstr>
      <vt:lpstr>Ex. of three point calculation in the OR</vt:lpstr>
      <vt:lpstr>Per operative measurements at first inflation</vt:lpstr>
      <vt:lpstr>3. Fast clinical guess at first insufflation</vt:lpstr>
      <vt:lpstr>3. Example: 1,2 L versus 7,2 L</vt:lpstr>
      <vt:lpstr>Practical Team Work</vt:lpstr>
      <vt:lpstr>Can we predict difficulty?</vt:lpstr>
      <vt:lpstr>Determinants of E and PV0</vt:lpstr>
      <vt:lpstr>Can we do something?</vt:lpstr>
      <vt:lpstr>How to change C : hip flexion</vt:lpstr>
      <vt:lpstr>Impact of patient’s body position on the laparoscopic workspace</vt:lpstr>
      <vt:lpstr>Surgical workspace effect of NMB  in an obese patient BMI 46: </vt:lpstr>
      <vt:lpstr>Abdominal Pressure Volume Relation obese patient BMI 46:  PV0 = 9 mmHg drops to 6 mmHg.  E remains constant at 2 mmHg/liter</vt:lpstr>
      <vt:lpstr>How improving workspace?</vt:lpstr>
      <vt:lpstr>Case study</vt:lpstr>
      <vt:lpstr>PowerPoint-presentatie</vt:lpstr>
      <vt:lpstr>PowerPoint-presentatie</vt:lpstr>
      <vt:lpstr>PowerPoint-presentatie</vt:lpstr>
      <vt:lpstr>PowerPoint-presentatie</vt:lpstr>
      <vt:lpstr>PowerPoint-presentatie</vt:lpstr>
      <vt:lpstr>Sugammadex and Rocuronium Bromide Indications and Safety Information</vt:lpstr>
      <vt:lpstr>Therapeutic Indications for BRIDION® (sugammadex)1</vt:lpstr>
      <vt:lpstr>Selected Safety Information About BRIDION® (sugammadex)1 (continued)</vt:lpstr>
      <vt:lpstr>Selected Safety Information About BRIDION® (sugammadex)1 (continued)</vt:lpstr>
      <vt:lpstr>Therapeutic Indications for ESMERON® (rocuronium bromide)1</vt:lpstr>
      <vt:lpstr>Selected Safety Information About ESMERON® (rocuronium bromide)1</vt:lpstr>
      <vt:lpstr>Selected Safety Information About ESMERON® (rocuronium bromide)1 (continued)</vt:lpstr>
      <vt:lpstr>Selected Safety Information About ESMERON® (rocuronium bromide)1 (continued)</vt:lpstr>
      <vt:lpstr>Selected Safety Information About ESMERON® (rocuronium bromide)1 (continued)</vt:lpstr>
      <vt:lpstr>Selected Safety Information About ESMERON® (rocuronium bromide)1 (continued)</vt:lpstr>
      <vt:lpstr>Selected Safety Information About ESMERON® (rocuronium bromide)1 (continued)</vt:lpstr>
      <vt:lpstr>PowerPoint-presentatie</vt:lpstr>
      <vt:lpstr>But if patient breaths against ventilator: Valsalva effect</vt:lpstr>
      <vt:lpstr>BMI effect on abdominal P/V relation</vt:lpstr>
      <vt:lpstr>E en PV0 determined by ?</vt:lpstr>
      <vt:lpstr>Two types of android obesity</vt:lpstr>
      <vt:lpstr>Dikte uitwendig/inwendig vet</vt:lpstr>
      <vt:lpstr>Same question to the surgeons</vt:lpstr>
      <vt:lpstr>Become member ESPCOP </vt:lpstr>
      <vt:lpstr>Waarom is relatie lineair ?</vt:lpstr>
      <vt:lpstr>Obesity type</vt:lpstr>
      <vt:lpstr>NMB effect on E - PV0</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trishjones</dc:creator>
  <cp:lastModifiedBy>Jan Mulier</cp:lastModifiedBy>
  <cp:revision>253</cp:revision>
  <dcterms:created xsi:type="dcterms:W3CDTF">2012-02-05T20:38:23Z</dcterms:created>
  <dcterms:modified xsi:type="dcterms:W3CDTF">2012-04-13T20:00:02Z</dcterms:modified>
</cp:coreProperties>
</file>